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5"/>
  </p:sldMasterIdLst>
  <p:notesMasterIdLst>
    <p:notesMasterId r:id="rId30"/>
  </p:notesMasterIdLst>
  <p:handoutMasterIdLst>
    <p:handoutMasterId r:id="rId31"/>
  </p:handoutMasterIdLst>
  <p:sldIdLst>
    <p:sldId id="263" r:id="rId6"/>
    <p:sldId id="265" r:id="rId7"/>
    <p:sldId id="355" r:id="rId8"/>
    <p:sldId id="308" r:id="rId9"/>
    <p:sldId id="348" r:id="rId10"/>
    <p:sldId id="353" r:id="rId11"/>
    <p:sldId id="306" r:id="rId12"/>
    <p:sldId id="349" r:id="rId13"/>
    <p:sldId id="312" r:id="rId14"/>
    <p:sldId id="271" r:id="rId15"/>
    <p:sldId id="277" r:id="rId16"/>
    <p:sldId id="356" r:id="rId17"/>
    <p:sldId id="350" r:id="rId18"/>
    <p:sldId id="354" r:id="rId19"/>
    <p:sldId id="341" r:id="rId20"/>
    <p:sldId id="334" r:id="rId21"/>
    <p:sldId id="357" r:id="rId22"/>
    <p:sldId id="351" r:id="rId23"/>
    <p:sldId id="352" r:id="rId24"/>
    <p:sldId id="320" r:id="rId25"/>
    <p:sldId id="344" r:id="rId26"/>
    <p:sldId id="338" r:id="rId27"/>
    <p:sldId id="345" r:id="rId28"/>
    <p:sldId id="342" r:id="rId29"/>
  </p:sldIdLst>
  <p:sldSz cx="9144000" cy="6858000" type="screen4x3"/>
  <p:notesSz cx="6858000" cy="9144000"/>
  <p:defaultTextStyle>
    <a:defPPr>
      <a:defRPr lang="en-US"/>
    </a:defPPr>
    <a:lvl1pPr algn="l" rtl="0" fontAlgn="base">
      <a:spcBef>
        <a:spcPct val="0"/>
      </a:spcBef>
      <a:spcAft>
        <a:spcPct val="0"/>
      </a:spcAft>
      <a:defRPr sz="1600" kern="1200">
        <a:solidFill>
          <a:schemeClr val="tx1"/>
        </a:solidFill>
        <a:latin typeface="Verdana" pitchFamily="34" charset="0"/>
        <a:ea typeface="+mn-ea"/>
        <a:cs typeface="Arial" charset="0"/>
      </a:defRPr>
    </a:lvl1pPr>
    <a:lvl2pPr marL="457200" algn="l" rtl="0" fontAlgn="base">
      <a:spcBef>
        <a:spcPct val="0"/>
      </a:spcBef>
      <a:spcAft>
        <a:spcPct val="0"/>
      </a:spcAft>
      <a:defRPr sz="1600" kern="1200">
        <a:solidFill>
          <a:schemeClr val="tx1"/>
        </a:solidFill>
        <a:latin typeface="Verdana" pitchFamily="34" charset="0"/>
        <a:ea typeface="+mn-ea"/>
        <a:cs typeface="Arial" charset="0"/>
      </a:defRPr>
    </a:lvl2pPr>
    <a:lvl3pPr marL="914400" algn="l" rtl="0" fontAlgn="base">
      <a:spcBef>
        <a:spcPct val="0"/>
      </a:spcBef>
      <a:spcAft>
        <a:spcPct val="0"/>
      </a:spcAft>
      <a:defRPr sz="1600" kern="1200">
        <a:solidFill>
          <a:schemeClr val="tx1"/>
        </a:solidFill>
        <a:latin typeface="Verdana" pitchFamily="34" charset="0"/>
        <a:ea typeface="+mn-ea"/>
        <a:cs typeface="Arial" charset="0"/>
      </a:defRPr>
    </a:lvl3pPr>
    <a:lvl4pPr marL="1371600" algn="l" rtl="0" fontAlgn="base">
      <a:spcBef>
        <a:spcPct val="0"/>
      </a:spcBef>
      <a:spcAft>
        <a:spcPct val="0"/>
      </a:spcAft>
      <a:defRPr sz="1600" kern="1200">
        <a:solidFill>
          <a:schemeClr val="tx1"/>
        </a:solidFill>
        <a:latin typeface="Verdana" pitchFamily="34" charset="0"/>
        <a:ea typeface="+mn-ea"/>
        <a:cs typeface="Arial" charset="0"/>
      </a:defRPr>
    </a:lvl4pPr>
    <a:lvl5pPr marL="1828800" algn="l" rtl="0" fontAlgn="base">
      <a:spcBef>
        <a:spcPct val="0"/>
      </a:spcBef>
      <a:spcAft>
        <a:spcPct val="0"/>
      </a:spcAft>
      <a:defRPr sz="1600" kern="1200">
        <a:solidFill>
          <a:schemeClr val="tx1"/>
        </a:solidFill>
        <a:latin typeface="Verdana" pitchFamily="34" charset="0"/>
        <a:ea typeface="+mn-ea"/>
        <a:cs typeface="Arial" charset="0"/>
      </a:defRPr>
    </a:lvl5pPr>
    <a:lvl6pPr marL="2286000" algn="l" defTabSz="914400" rtl="0" eaLnBrk="1" latinLnBrk="0" hangingPunct="1">
      <a:defRPr sz="1600" kern="1200">
        <a:solidFill>
          <a:schemeClr val="tx1"/>
        </a:solidFill>
        <a:latin typeface="Verdana" pitchFamily="34" charset="0"/>
        <a:ea typeface="+mn-ea"/>
        <a:cs typeface="Arial" charset="0"/>
      </a:defRPr>
    </a:lvl6pPr>
    <a:lvl7pPr marL="2743200" algn="l" defTabSz="914400" rtl="0" eaLnBrk="1" latinLnBrk="0" hangingPunct="1">
      <a:defRPr sz="1600" kern="1200">
        <a:solidFill>
          <a:schemeClr val="tx1"/>
        </a:solidFill>
        <a:latin typeface="Verdana" pitchFamily="34" charset="0"/>
        <a:ea typeface="+mn-ea"/>
        <a:cs typeface="Arial" charset="0"/>
      </a:defRPr>
    </a:lvl7pPr>
    <a:lvl8pPr marL="3200400" algn="l" defTabSz="914400" rtl="0" eaLnBrk="1" latinLnBrk="0" hangingPunct="1">
      <a:defRPr sz="1600" kern="1200">
        <a:solidFill>
          <a:schemeClr val="tx1"/>
        </a:solidFill>
        <a:latin typeface="Verdana" pitchFamily="34" charset="0"/>
        <a:ea typeface="+mn-ea"/>
        <a:cs typeface="Arial" charset="0"/>
      </a:defRPr>
    </a:lvl8pPr>
    <a:lvl9pPr marL="3657600" algn="l" defTabSz="914400" rtl="0" eaLnBrk="1" latinLnBrk="0" hangingPunct="1">
      <a:defRPr sz="1600"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97">
          <p15:clr>
            <a:srgbClr val="A4A3A4"/>
          </p15:clr>
        </p15:guide>
        <p15:guide id="3" orient="horz" pos="2880">
          <p15:clr>
            <a:srgbClr val="A4A3A4"/>
          </p15:clr>
        </p15:guide>
        <p15:guide id="4"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36D"/>
    <a:srgbClr val="326F94"/>
    <a:srgbClr val="AFCDEC"/>
    <a:srgbClr val="537D72"/>
    <a:srgbClr val="B29772"/>
    <a:srgbClr val="FF9C1E"/>
    <a:srgbClr val="186285"/>
    <a:srgbClr val="293183"/>
    <a:srgbClr val="7A7F80"/>
    <a:srgbClr val="A0A1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91" autoAdjust="0"/>
    <p:restoredTop sz="94673" autoAdjust="0"/>
  </p:normalViewPr>
  <p:slideViewPr>
    <p:cSldViewPr snapToGrid="0" snapToObjects="1">
      <p:cViewPr varScale="1">
        <p:scale>
          <a:sx n="99" d="100"/>
          <a:sy n="99" d="100"/>
        </p:scale>
        <p:origin x="102" y="390"/>
      </p:cViewPr>
      <p:guideLst>
        <p:guide orient="horz" pos="2160"/>
        <p:guide pos="2880"/>
      </p:guideLst>
    </p:cSldViewPr>
  </p:slideViewPr>
  <p:outlineViewPr>
    <p:cViewPr>
      <p:scale>
        <a:sx n="33" d="100"/>
        <a:sy n="33" d="100"/>
      </p:scale>
      <p:origin x="48" y="1595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9" d="100"/>
          <a:sy n="79" d="100"/>
        </p:scale>
        <p:origin x="-1962" y="-84"/>
      </p:cViewPr>
      <p:guideLst>
        <p:guide orient="horz" pos="2909"/>
        <p:guide pos="2197"/>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372" cy="457358"/>
          </a:xfrm>
          <a:prstGeom prst="rect">
            <a:avLst/>
          </a:prstGeom>
        </p:spPr>
        <p:txBody>
          <a:bodyPr vert="horz" lIns="90260" tIns="45130" rIns="90260" bIns="45130" rtlCol="0"/>
          <a:lstStyle>
            <a:lvl1pPr algn="l">
              <a:defRPr sz="1200"/>
            </a:lvl1pPr>
          </a:lstStyle>
          <a:p>
            <a:endParaRPr lang="en-US" dirty="0"/>
          </a:p>
        </p:txBody>
      </p:sp>
      <p:sp>
        <p:nvSpPr>
          <p:cNvPr id="3" name="Date Placeholder 2"/>
          <p:cNvSpPr>
            <a:spLocks noGrp="1"/>
          </p:cNvSpPr>
          <p:nvPr>
            <p:ph type="dt" sz="quarter" idx="1"/>
          </p:nvPr>
        </p:nvSpPr>
        <p:spPr>
          <a:xfrm>
            <a:off x="3884066" y="0"/>
            <a:ext cx="2972372" cy="457358"/>
          </a:xfrm>
          <a:prstGeom prst="rect">
            <a:avLst/>
          </a:prstGeom>
        </p:spPr>
        <p:txBody>
          <a:bodyPr vert="horz" lIns="90260" tIns="45130" rIns="90260" bIns="45130" rtlCol="0"/>
          <a:lstStyle>
            <a:lvl1pPr algn="r">
              <a:defRPr sz="1200"/>
            </a:lvl1pPr>
          </a:lstStyle>
          <a:p>
            <a:fld id="{43AF2A41-A274-4823-818E-878049505FAF}" type="datetimeFigureOut">
              <a:rPr lang="en-US" smtClean="0"/>
              <a:t>11/3/2016</a:t>
            </a:fld>
            <a:endParaRPr lang="en-US" dirty="0"/>
          </a:p>
        </p:txBody>
      </p:sp>
      <p:sp>
        <p:nvSpPr>
          <p:cNvPr id="4" name="Footer Placeholder 3"/>
          <p:cNvSpPr>
            <a:spLocks noGrp="1"/>
          </p:cNvSpPr>
          <p:nvPr>
            <p:ph type="ftr" sz="quarter" idx="2"/>
          </p:nvPr>
        </p:nvSpPr>
        <p:spPr>
          <a:xfrm>
            <a:off x="0" y="8685071"/>
            <a:ext cx="2972372" cy="457358"/>
          </a:xfrm>
          <a:prstGeom prst="rect">
            <a:avLst/>
          </a:prstGeom>
        </p:spPr>
        <p:txBody>
          <a:bodyPr vert="horz" lIns="90260" tIns="45130" rIns="90260" bIns="4513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066" y="8685071"/>
            <a:ext cx="2972372" cy="457358"/>
          </a:xfrm>
          <a:prstGeom prst="rect">
            <a:avLst/>
          </a:prstGeom>
        </p:spPr>
        <p:txBody>
          <a:bodyPr vert="horz" lIns="90260" tIns="45130" rIns="90260" bIns="45130" rtlCol="0" anchor="b"/>
          <a:lstStyle>
            <a:lvl1pPr algn="r">
              <a:defRPr sz="1200"/>
            </a:lvl1pPr>
          </a:lstStyle>
          <a:p>
            <a:fld id="{D6C89B5C-EC98-4F85-9A68-42A0ADF13D88}" type="slidenum">
              <a:rPr lang="en-US" smtClean="0"/>
              <a:t>‹#›</a:t>
            </a:fld>
            <a:endParaRPr lang="en-US" dirty="0"/>
          </a:p>
        </p:txBody>
      </p:sp>
    </p:spTree>
    <p:extLst>
      <p:ext uri="{BB962C8B-B14F-4D97-AF65-F5344CB8AC3E}">
        <p14:creationId xmlns:p14="http://schemas.microsoft.com/office/powerpoint/2010/main" val="2553588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1"/>
            <a:ext cx="2972098" cy="456595"/>
          </a:xfrm>
          <a:prstGeom prst="rect">
            <a:avLst/>
          </a:prstGeom>
          <a:noFill/>
          <a:ln w="9525">
            <a:noFill/>
            <a:miter lim="800000"/>
            <a:headEnd/>
            <a:tailEnd/>
          </a:ln>
        </p:spPr>
        <p:txBody>
          <a:bodyPr vert="horz" wrap="square" lIns="86468" tIns="43233" rIns="86468" bIns="43233" numCol="1" anchor="t" anchorCtr="0" compatLnSpc="1">
            <a:prstTxWarp prst="textNoShape">
              <a:avLst/>
            </a:prstTxWarp>
          </a:bodyPr>
          <a:lstStyle>
            <a:lvl1pPr defTabSz="863374">
              <a:defRPr sz="1200">
                <a:cs typeface="+mn-cs"/>
              </a:defRPr>
            </a:lvl1pPr>
          </a:lstStyle>
          <a:p>
            <a:pPr>
              <a:defRPr/>
            </a:pPr>
            <a:endParaRPr lang="en-US" dirty="0"/>
          </a:p>
        </p:txBody>
      </p:sp>
      <p:sp>
        <p:nvSpPr>
          <p:cNvPr id="32771" name="Rectangle 3"/>
          <p:cNvSpPr>
            <a:spLocks noGrp="1" noChangeArrowheads="1"/>
          </p:cNvSpPr>
          <p:nvPr>
            <p:ph type="dt" idx="1"/>
          </p:nvPr>
        </p:nvSpPr>
        <p:spPr bwMode="auto">
          <a:xfrm>
            <a:off x="3884415" y="1"/>
            <a:ext cx="2972098" cy="456595"/>
          </a:xfrm>
          <a:prstGeom prst="rect">
            <a:avLst/>
          </a:prstGeom>
          <a:noFill/>
          <a:ln w="9525">
            <a:noFill/>
            <a:miter lim="800000"/>
            <a:headEnd/>
            <a:tailEnd/>
          </a:ln>
        </p:spPr>
        <p:txBody>
          <a:bodyPr vert="horz" wrap="square" lIns="86468" tIns="43233" rIns="86468" bIns="43233" numCol="1" anchor="t" anchorCtr="0" compatLnSpc="1">
            <a:prstTxWarp prst="textNoShape">
              <a:avLst/>
            </a:prstTxWarp>
          </a:bodyPr>
          <a:lstStyle>
            <a:lvl1pPr algn="r" defTabSz="863374">
              <a:defRPr sz="1200">
                <a:cs typeface="+mn-cs"/>
              </a:defRPr>
            </a:lvl1pPr>
          </a:lstStyle>
          <a:p>
            <a:pPr>
              <a:defRPr/>
            </a:pPr>
            <a:endParaRPr lang="en-US" dirty="0"/>
          </a:p>
        </p:txBody>
      </p:sp>
      <p:sp>
        <p:nvSpPr>
          <p:cNvPr id="16388" name="Rectangle 4"/>
          <p:cNvSpPr>
            <a:spLocks noGrp="1" noRot="1" noChangeAspect="1" noChangeArrowheads="1" noTextEdit="1"/>
          </p:cNvSpPr>
          <p:nvPr>
            <p:ph type="sldImg" idx="2"/>
          </p:nvPr>
        </p:nvSpPr>
        <p:spPr bwMode="auto">
          <a:xfrm>
            <a:off x="1144588" y="687388"/>
            <a:ext cx="4568825" cy="34274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3" name="Rectangle 5"/>
          <p:cNvSpPr>
            <a:spLocks noGrp="1" noChangeArrowheads="1"/>
          </p:cNvSpPr>
          <p:nvPr>
            <p:ph type="body" sz="quarter" idx="3"/>
          </p:nvPr>
        </p:nvSpPr>
        <p:spPr bwMode="auto">
          <a:xfrm>
            <a:off x="686098" y="4343704"/>
            <a:ext cx="5485805" cy="4113892"/>
          </a:xfrm>
          <a:prstGeom prst="rect">
            <a:avLst/>
          </a:prstGeom>
          <a:noFill/>
          <a:ln w="9525">
            <a:noFill/>
            <a:miter lim="800000"/>
            <a:headEnd/>
            <a:tailEnd/>
          </a:ln>
        </p:spPr>
        <p:txBody>
          <a:bodyPr vert="horz" wrap="square" lIns="86468" tIns="43233" rIns="86468" bIns="432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4" name="Rectangle 6"/>
          <p:cNvSpPr>
            <a:spLocks noGrp="1" noChangeArrowheads="1"/>
          </p:cNvSpPr>
          <p:nvPr>
            <p:ph type="ftr" sz="quarter" idx="4"/>
          </p:nvPr>
        </p:nvSpPr>
        <p:spPr bwMode="auto">
          <a:xfrm>
            <a:off x="0" y="8685895"/>
            <a:ext cx="2972098" cy="456595"/>
          </a:xfrm>
          <a:prstGeom prst="rect">
            <a:avLst/>
          </a:prstGeom>
          <a:noFill/>
          <a:ln w="9525">
            <a:noFill/>
            <a:miter lim="800000"/>
            <a:headEnd/>
            <a:tailEnd/>
          </a:ln>
        </p:spPr>
        <p:txBody>
          <a:bodyPr vert="horz" wrap="square" lIns="86468" tIns="43233" rIns="86468" bIns="43233" numCol="1" anchor="b" anchorCtr="0" compatLnSpc="1">
            <a:prstTxWarp prst="textNoShape">
              <a:avLst/>
            </a:prstTxWarp>
          </a:bodyPr>
          <a:lstStyle>
            <a:lvl1pPr defTabSz="863374">
              <a:defRPr sz="1200">
                <a:cs typeface="+mn-cs"/>
              </a:defRPr>
            </a:lvl1pPr>
          </a:lstStyle>
          <a:p>
            <a:pPr>
              <a:defRPr/>
            </a:pPr>
            <a:endParaRPr lang="en-US" dirty="0"/>
          </a:p>
        </p:txBody>
      </p:sp>
      <p:sp>
        <p:nvSpPr>
          <p:cNvPr id="32775" name="Rectangle 7"/>
          <p:cNvSpPr>
            <a:spLocks noGrp="1" noChangeArrowheads="1"/>
          </p:cNvSpPr>
          <p:nvPr>
            <p:ph type="sldNum" sz="quarter" idx="5"/>
          </p:nvPr>
        </p:nvSpPr>
        <p:spPr bwMode="auto">
          <a:xfrm>
            <a:off x="3884415" y="8685895"/>
            <a:ext cx="2972098" cy="456595"/>
          </a:xfrm>
          <a:prstGeom prst="rect">
            <a:avLst/>
          </a:prstGeom>
          <a:noFill/>
          <a:ln w="9525">
            <a:noFill/>
            <a:miter lim="800000"/>
            <a:headEnd/>
            <a:tailEnd/>
          </a:ln>
        </p:spPr>
        <p:txBody>
          <a:bodyPr vert="horz" wrap="square" lIns="86468" tIns="43233" rIns="86468" bIns="43233" numCol="1" anchor="b" anchorCtr="0" compatLnSpc="1">
            <a:prstTxWarp prst="textNoShape">
              <a:avLst/>
            </a:prstTxWarp>
          </a:bodyPr>
          <a:lstStyle>
            <a:lvl1pPr algn="r" defTabSz="863374">
              <a:defRPr sz="1200">
                <a:cs typeface="+mn-cs"/>
              </a:defRPr>
            </a:lvl1pPr>
          </a:lstStyle>
          <a:p>
            <a:pPr>
              <a:defRPr/>
            </a:pPr>
            <a:fld id="{77373991-DCF2-4CDE-A93C-00772A91D106}" type="slidenum">
              <a:rPr lang="en-US"/>
              <a:pPr>
                <a:defRPr/>
              </a:pPr>
              <a:t>‹#›</a:t>
            </a:fld>
            <a:endParaRPr lang="en-US" dirty="0"/>
          </a:p>
        </p:txBody>
      </p:sp>
    </p:spTree>
    <p:extLst>
      <p:ext uri="{BB962C8B-B14F-4D97-AF65-F5344CB8AC3E}">
        <p14:creationId xmlns:p14="http://schemas.microsoft.com/office/powerpoint/2010/main" val="3828324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3374" eaLnBrk="0" hangingPunct="0">
              <a:defRPr sz="1500">
                <a:solidFill>
                  <a:schemeClr val="tx1"/>
                </a:solidFill>
                <a:latin typeface="Verdana" pitchFamily="34" charset="0"/>
              </a:defRPr>
            </a:lvl1pPr>
            <a:lvl2pPr marL="702712" indent="-270274" defTabSz="863374" eaLnBrk="0" hangingPunct="0">
              <a:defRPr sz="1500">
                <a:solidFill>
                  <a:schemeClr val="tx1"/>
                </a:solidFill>
                <a:latin typeface="Verdana" pitchFamily="34" charset="0"/>
              </a:defRPr>
            </a:lvl2pPr>
            <a:lvl3pPr marL="1081095" indent="-216219" defTabSz="863374" eaLnBrk="0" hangingPunct="0">
              <a:defRPr sz="1500">
                <a:solidFill>
                  <a:schemeClr val="tx1"/>
                </a:solidFill>
                <a:latin typeface="Verdana" pitchFamily="34" charset="0"/>
              </a:defRPr>
            </a:lvl3pPr>
            <a:lvl4pPr marL="1513532" indent="-216219" defTabSz="863374" eaLnBrk="0" hangingPunct="0">
              <a:defRPr sz="1500">
                <a:solidFill>
                  <a:schemeClr val="tx1"/>
                </a:solidFill>
                <a:latin typeface="Verdana" pitchFamily="34" charset="0"/>
              </a:defRPr>
            </a:lvl4pPr>
            <a:lvl5pPr marL="1945970" indent="-216219" defTabSz="863374" eaLnBrk="0" hangingPunct="0">
              <a:defRPr sz="1500">
                <a:solidFill>
                  <a:schemeClr val="tx1"/>
                </a:solidFill>
                <a:latin typeface="Verdana" pitchFamily="34" charset="0"/>
              </a:defRPr>
            </a:lvl5pPr>
            <a:lvl6pPr marL="2378408" indent="-216219" defTabSz="863374" eaLnBrk="0" fontAlgn="base" hangingPunct="0">
              <a:spcBef>
                <a:spcPct val="0"/>
              </a:spcBef>
              <a:spcAft>
                <a:spcPct val="0"/>
              </a:spcAft>
              <a:defRPr sz="1500">
                <a:solidFill>
                  <a:schemeClr val="tx1"/>
                </a:solidFill>
                <a:latin typeface="Verdana" pitchFamily="34" charset="0"/>
              </a:defRPr>
            </a:lvl6pPr>
            <a:lvl7pPr marL="2810845" indent="-216219" defTabSz="863374" eaLnBrk="0" fontAlgn="base" hangingPunct="0">
              <a:spcBef>
                <a:spcPct val="0"/>
              </a:spcBef>
              <a:spcAft>
                <a:spcPct val="0"/>
              </a:spcAft>
              <a:defRPr sz="1500">
                <a:solidFill>
                  <a:schemeClr val="tx1"/>
                </a:solidFill>
                <a:latin typeface="Verdana" pitchFamily="34" charset="0"/>
              </a:defRPr>
            </a:lvl7pPr>
            <a:lvl8pPr marL="3243283" indent="-216219" defTabSz="863374" eaLnBrk="0" fontAlgn="base" hangingPunct="0">
              <a:spcBef>
                <a:spcPct val="0"/>
              </a:spcBef>
              <a:spcAft>
                <a:spcPct val="0"/>
              </a:spcAft>
              <a:defRPr sz="1500">
                <a:solidFill>
                  <a:schemeClr val="tx1"/>
                </a:solidFill>
                <a:latin typeface="Verdana" pitchFamily="34" charset="0"/>
              </a:defRPr>
            </a:lvl8pPr>
            <a:lvl9pPr marL="3675721" indent="-216219" defTabSz="863374" eaLnBrk="0" fontAlgn="base" hangingPunct="0">
              <a:spcBef>
                <a:spcPct val="0"/>
              </a:spcBef>
              <a:spcAft>
                <a:spcPct val="0"/>
              </a:spcAft>
              <a:defRPr sz="1500">
                <a:solidFill>
                  <a:schemeClr val="tx1"/>
                </a:solidFill>
                <a:latin typeface="Verdana" pitchFamily="34" charset="0"/>
              </a:defRPr>
            </a:lvl9pPr>
          </a:lstStyle>
          <a:p>
            <a:pPr eaLnBrk="1" hangingPunct="1">
              <a:defRPr/>
            </a:pPr>
            <a:fld id="{57686E0E-561D-493F-AACA-213F240C56DB}" type="slidenum">
              <a:rPr lang="en-US" sz="1200"/>
              <a:pPr eaLnBrk="1" hangingPunct="1">
                <a:defRPr/>
              </a:pPr>
              <a:t>1</a:t>
            </a:fld>
            <a:endParaRPr lang="en-US" sz="1200"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dirty="0" smtClean="0"/>
          </a:p>
        </p:txBody>
      </p:sp>
    </p:spTree>
    <p:extLst>
      <p:ext uri="{BB962C8B-B14F-4D97-AF65-F5344CB8AC3E}">
        <p14:creationId xmlns:p14="http://schemas.microsoft.com/office/powerpoint/2010/main" val="348071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2</a:t>
            </a:fld>
            <a:endParaRPr lang="en-US" dirty="0"/>
          </a:p>
        </p:txBody>
      </p:sp>
    </p:spTree>
    <p:extLst>
      <p:ext uri="{BB962C8B-B14F-4D97-AF65-F5344CB8AC3E}">
        <p14:creationId xmlns:p14="http://schemas.microsoft.com/office/powerpoint/2010/main" val="1155329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5</a:t>
            </a:fld>
            <a:endParaRPr lang="en-US" dirty="0"/>
          </a:p>
        </p:txBody>
      </p:sp>
    </p:spTree>
    <p:extLst>
      <p:ext uri="{BB962C8B-B14F-4D97-AF65-F5344CB8AC3E}">
        <p14:creationId xmlns:p14="http://schemas.microsoft.com/office/powerpoint/2010/main" val="4215750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7</a:t>
            </a:fld>
            <a:endParaRPr lang="en-US" dirty="0"/>
          </a:p>
        </p:txBody>
      </p:sp>
    </p:spTree>
    <p:extLst>
      <p:ext uri="{BB962C8B-B14F-4D97-AF65-F5344CB8AC3E}">
        <p14:creationId xmlns:p14="http://schemas.microsoft.com/office/powerpoint/2010/main" val="3075221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8</a:t>
            </a:fld>
            <a:endParaRPr lang="en-US" dirty="0"/>
          </a:p>
        </p:txBody>
      </p:sp>
    </p:spTree>
    <p:extLst>
      <p:ext uri="{BB962C8B-B14F-4D97-AF65-F5344CB8AC3E}">
        <p14:creationId xmlns:p14="http://schemas.microsoft.com/office/powerpoint/2010/main" val="87058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10</a:t>
            </a:fld>
            <a:endParaRPr lang="en-US" dirty="0"/>
          </a:p>
        </p:txBody>
      </p:sp>
    </p:spTree>
    <p:extLst>
      <p:ext uri="{BB962C8B-B14F-4D97-AF65-F5344CB8AC3E}">
        <p14:creationId xmlns:p14="http://schemas.microsoft.com/office/powerpoint/2010/main" val="1645128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12</a:t>
            </a:fld>
            <a:endParaRPr lang="en-US" dirty="0"/>
          </a:p>
        </p:txBody>
      </p:sp>
    </p:spTree>
    <p:extLst>
      <p:ext uri="{BB962C8B-B14F-4D97-AF65-F5344CB8AC3E}">
        <p14:creationId xmlns:p14="http://schemas.microsoft.com/office/powerpoint/2010/main" val="1143143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13</a:t>
            </a:fld>
            <a:endParaRPr lang="en-US" dirty="0"/>
          </a:p>
        </p:txBody>
      </p:sp>
    </p:spTree>
    <p:extLst>
      <p:ext uri="{BB962C8B-B14F-4D97-AF65-F5344CB8AC3E}">
        <p14:creationId xmlns:p14="http://schemas.microsoft.com/office/powerpoint/2010/main" val="2959472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20</a:t>
            </a:fld>
            <a:endParaRPr lang="en-US" dirty="0"/>
          </a:p>
        </p:txBody>
      </p:sp>
    </p:spTree>
    <p:extLst>
      <p:ext uri="{BB962C8B-B14F-4D97-AF65-F5344CB8AC3E}">
        <p14:creationId xmlns:p14="http://schemas.microsoft.com/office/powerpoint/2010/main" val="3552042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21</a:t>
            </a:fld>
            <a:endParaRPr lang="en-US" dirty="0"/>
          </a:p>
        </p:txBody>
      </p:sp>
    </p:spTree>
    <p:extLst>
      <p:ext uri="{BB962C8B-B14F-4D97-AF65-F5344CB8AC3E}">
        <p14:creationId xmlns:p14="http://schemas.microsoft.com/office/powerpoint/2010/main" val="4257901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373991-DCF2-4CDE-A93C-00772A91D106}" type="slidenum">
              <a:rPr lang="en-US" smtClean="0"/>
              <a:pPr>
                <a:defRPr/>
              </a:pPr>
              <a:t>23</a:t>
            </a:fld>
            <a:endParaRPr lang="en-US" dirty="0"/>
          </a:p>
        </p:txBody>
      </p:sp>
    </p:spTree>
    <p:extLst>
      <p:ext uri="{BB962C8B-B14F-4D97-AF65-F5344CB8AC3E}">
        <p14:creationId xmlns:p14="http://schemas.microsoft.com/office/powerpoint/2010/main" val="373918348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Content Placeholder 11"/>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8000"/>
                    </a14:imgEffect>
                    <a14:imgEffect>
                      <a14:colorTemperature colorTemp="6125"/>
                    </a14:imgEffect>
                    <a14:imgEffect>
                      <a14:saturation sat="115000"/>
                    </a14:imgEffect>
                  </a14:imgLayer>
                </a14:imgProps>
              </a:ext>
              <a:ext uri="{28A0092B-C50C-407E-A947-70E740481C1C}">
                <a14:useLocalDpi xmlns:a14="http://schemas.microsoft.com/office/drawing/2010/main" val="0"/>
              </a:ext>
            </a:extLst>
          </a:blip>
          <a:srcRect l="19491" r="30358"/>
          <a:stretch/>
        </p:blipFill>
        <p:spPr bwMode="gray">
          <a:xfrm>
            <a:off x="-8621" y="0"/>
            <a:ext cx="5309740" cy="6858000"/>
          </a:xfrm>
          <a:prstGeom prst="rect">
            <a:avLst/>
          </a:prstGeom>
          <a:noFill/>
          <a:ln>
            <a:noFill/>
          </a:ln>
          <a:effectLst>
            <a:glow>
              <a:schemeClr val="accent1"/>
            </a:glow>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56212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5AD3ECF7-1B9D-4086-AFC6-94EC144A6505}" type="slidenum">
              <a:rPr lang="en-US" smtClean="0"/>
              <a:pPr>
                <a:defRPr/>
              </a:pPr>
              <a:t>‹#›</a:t>
            </a:fld>
            <a:endParaRPr lang="en-US" dirty="0"/>
          </a:p>
        </p:txBody>
      </p:sp>
    </p:spTree>
    <p:extLst>
      <p:ext uri="{BB962C8B-B14F-4D97-AF65-F5344CB8AC3E}">
        <p14:creationId xmlns:p14="http://schemas.microsoft.com/office/powerpoint/2010/main" val="4185977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BF12F910-1D90-45BE-974C-6271FB9ED841}" type="slidenum">
              <a:rPr lang="en-US" smtClean="0"/>
              <a:pPr>
                <a:defRPr/>
              </a:pPr>
              <a:t>‹#›</a:t>
            </a:fld>
            <a:endParaRPr lang="en-US" dirty="0"/>
          </a:p>
        </p:txBody>
      </p:sp>
    </p:spTree>
    <p:extLst>
      <p:ext uri="{BB962C8B-B14F-4D97-AF65-F5344CB8AC3E}">
        <p14:creationId xmlns:p14="http://schemas.microsoft.com/office/powerpoint/2010/main" val="20469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8C6F2EAF-0767-464F-B958-37FDBB7AF5DB}" type="slidenum">
              <a:rPr lang="en-US" smtClean="0"/>
              <a:pPr>
                <a:defRPr/>
              </a:pPr>
              <a:t>‹#›</a:t>
            </a:fld>
            <a:endParaRPr lang="en-US" dirty="0"/>
          </a:p>
        </p:txBody>
      </p:sp>
    </p:spTree>
    <p:extLst>
      <p:ext uri="{BB962C8B-B14F-4D97-AF65-F5344CB8AC3E}">
        <p14:creationId xmlns:p14="http://schemas.microsoft.com/office/powerpoint/2010/main" val="47683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13F015FB-FC3D-4C5A-ADDB-B3756DEE4B0E}" type="slidenum">
              <a:rPr lang="en-US" smtClean="0"/>
              <a:pPr>
                <a:defRPr/>
              </a:pPr>
              <a:t>‹#›</a:t>
            </a:fld>
            <a:endParaRPr lang="en-US" dirty="0"/>
          </a:p>
        </p:txBody>
      </p:sp>
    </p:spTree>
    <p:extLst>
      <p:ext uri="{BB962C8B-B14F-4D97-AF65-F5344CB8AC3E}">
        <p14:creationId xmlns:p14="http://schemas.microsoft.com/office/powerpoint/2010/main" val="223656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7E8DB2ED-7442-4008-BF1C-321B59D679DA}" type="slidenum">
              <a:rPr lang="en-US" smtClean="0"/>
              <a:pPr>
                <a:defRPr/>
              </a:pPr>
              <a:t>‹#›</a:t>
            </a:fld>
            <a:endParaRPr lang="en-US" dirty="0"/>
          </a:p>
        </p:txBody>
      </p:sp>
    </p:spTree>
    <p:extLst>
      <p:ext uri="{BB962C8B-B14F-4D97-AF65-F5344CB8AC3E}">
        <p14:creationId xmlns:p14="http://schemas.microsoft.com/office/powerpoint/2010/main" val="183604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D6D854AB-AE26-4F1C-9B3D-CAD5233C6900}" type="slidenum">
              <a:rPr lang="en-US" smtClean="0"/>
              <a:pPr>
                <a:defRPr/>
              </a:pPr>
              <a:t>‹#›</a:t>
            </a:fld>
            <a:endParaRPr lang="en-US" dirty="0"/>
          </a:p>
        </p:txBody>
      </p:sp>
    </p:spTree>
    <p:extLst>
      <p:ext uri="{BB962C8B-B14F-4D97-AF65-F5344CB8AC3E}">
        <p14:creationId xmlns:p14="http://schemas.microsoft.com/office/powerpoint/2010/main" val="1644422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C450FF4-CBE7-4572-B587-1FE04B72E06F}" type="slidenum">
              <a:rPr lang="en-US" smtClean="0"/>
              <a:pPr>
                <a:defRPr/>
              </a:pPr>
              <a:t>‹#›</a:t>
            </a:fld>
            <a:endParaRPr lang="en-US" dirty="0"/>
          </a:p>
        </p:txBody>
      </p:sp>
    </p:spTree>
    <p:extLst>
      <p:ext uri="{BB962C8B-B14F-4D97-AF65-F5344CB8AC3E}">
        <p14:creationId xmlns:p14="http://schemas.microsoft.com/office/powerpoint/2010/main" val="3282687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3162FEF6-3D39-4C73-8DDB-BDD3785111EF}" type="slidenum">
              <a:rPr lang="en-US" smtClean="0"/>
              <a:pPr>
                <a:defRPr/>
              </a:pPr>
              <a:t>‹#›</a:t>
            </a:fld>
            <a:endParaRPr lang="en-US" dirty="0"/>
          </a:p>
        </p:txBody>
      </p:sp>
    </p:spTree>
    <p:extLst>
      <p:ext uri="{BB962C8B-B14F-4D97-AF65-F5344CB8AC3E}">
        <p14:creationId xmlns:p14="http://schemas.microsoft.com/office/powerpoint/2010/main" val="1361887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B698E526-6E8C-4894-BB3B-A661EEFE52CF}" type="slidenum">
              <a:rPr lang="en-US" smtClean="0"/>
              <a:pPr>
                <a:defRPr/>
              </a:pPr>
              <a:t>‹#›</a:t>
            </a:fld>
            <a:endParaRPr lang="en-US" dirty="0"/>
          </a:p>
        </p:txBody>
      </p:sp>
    </p:spTree>
    <p:extLst>
      <p:ext uri="{BB962C8B-B14F-4D97-AF65-F5344CB8AC3E}">
        <p14:creationId xmlns:p14="http://schemas.microsoft.com/office/powerpoint/2010/main" val="1302151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11/3/2016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364AC2B6-4B6E-4BFC-81C5-2579E8BB65BD}" type="slidenum">
              <a:rPr lang="en-US" smtClean="0"/>
              <a:pPr>
                <a:defRPr/>
              </a:pPr>
              <a:t>‹#›</a:t>
            </a:fld>
            <a:endParaRPr lang="en-US" dirty="0"/>
          </a:p>
        </p:txBody>
      </p:sp>
    </p:spTree>
    <p:extLst>
      <p:ext uri="{BB962C8B-B14F-4D97-AF65-F5344CB8AC3E}">
        <p14:creationId xmlns:p14="http://schemas.microsoft.com/office/powerpoint/2010/main" val="467524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6DFF08F-DC6B-4601-B491-B0F83F6DD2DA}" type="datetimeFigureOut">
              <a:rPr lang="en-US" smtClean="0"/>
              <a:pPr/>
              <a:t>11/3/2016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F39A0773-230C-4ED4-9E6A-35CA7229CA4D}" type="slidenum">
              <a:rPr lang="en-US" smtClean="0"/>
              <a:pPr>
                <a:defRPr/>
              </a:pPr>
              <a:t>‹#›</a:t>
            </a:fld>
            <a:endParaRPr lang="en-US" dirty="0"/>
          </a:p>
        </p:txBody>
      </p:sp>
      <p:sp>
        <p:nvSpPr>
          <p:cNvPr id="7" name="Rectangle 24"/>
          <p:cNvSpPr>
            <a:spLocks noChangeArrowheads="1"/>
          </p:cNvSpPr>
          <p:nvPr userDrawn="1"/>
        </p:nvSpPr>
        <p:spPr bwMode="gray">
          <a:xfrm>
            <a:off x="1193800" y="0"/>
            <a:ext cx="254000" cy="11271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8" name="Rectangle 25"/>
          <p:cNvSpPr>
            <a:spLocks noChangeArrowheads="1"/>
          </p:cNvSpPr>
          <p:nvPr userDrawn="1"/>
        </p:nvSpPr>
        <p:spPr bwMode="gray">
          <a:xfrm>
            <a:off x="1225550" y="0"/>
            <a:ext cx="7918450" cy="1127125"/>
          </a:xfrm>
          <a:prstGeom prst="rect">
            <a:avLst/>
          </a:prstGeom>
          <a:solidFill>
            <a:schemeClr val="bg2">
              <a:lumMod val="60000"/>
              <a:lumOff val="40000"/>
            </a:schemeClr>
          </a:solidFill>
          <a:ln>
            <a:noFill/>
          </a:ln>
          <a:extLst/>
        </p:spPr>
        <p:txBody>
          <a:bodyPr wrap="none" anchor="ctr"/>
          <a:lstStyle/>
          <a:p>
            <a:endParaRPr lang="en-US" dirty="0"/>
          </a:p>
        </p:txBody>
      </p:sp>
      <p:pic>
        <p:nvPicPr>
          <p:cNvPr id="9" name="Picture 8"/>
          <p:cNvPicPr>
            <a:picLocks noChangeAspect="1"/>
          </p:cNvPicPr>
          <p:nvPr userDrawn="1"/>
        </p:nvPicPr>
        <p:blipFill rotWithShape="1">
          <a:blip r:embed="rId13" cstate="print">
            <a:extLst>
              <a:ext uri="{28A0092B-C50C-407E-A947-70E740481C1C}">
                <a14:useLocalDpi xmlns:a14="http://schemas.microsoft.com/office/drawing/2010/main" val="0"/>
              </a:ext>
            </a:extLst>
          </a:blip>
          <a:srcRect l="21649" t="11533" r="49175" b="37813"/>
          <a:stretch/>
        </p:blipFill>
        <p:spPr>
          <a:xfrm>
            <a:off x="0" y="0"/>
            <a:ext cx="1225550" cy="1122385"/>
          </a:xfrm>
          <a:prstGeom prst="rect">
            <a:avLst/>
          </a:prstGeom>
        </p:spPr>
      </p:pic>
    </p:spTree>
    <p:extLst>
      <p:ext uri="{BB962C8B-B14F-4D97-AF65-F5344CB8AC3E}">
        <p14:creationId xmlns:p14="http://schemas.microsoft.com/office/powerpoint/2010/main" val="130898496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hyperlink" Target="https://twitter.com/TransamericaTFA" TargetMode="External"/><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496" y="0"/>
            <a:ext cx="9146496" cy="6856130"/>
          </a:xfrm>
          <a:prstGeom prst="rect">
            <a:avLst/>
          </a:prstGeom>
        </p:spPr>
      </p:pic>
      <p:sp>
        <p:nvSpPr>
          <p:cNvPr id="2" name="TextBox 1"/>
          <p:cNvSpPr txBox="1"/>
          <p:nvPr/>
        </p:nvSpPr>
        <p:spPr>
          <a:xfrm>
            <a:off x="163902" y="6530198"/>
            <a:ext cx="1854679" cy="246221"/>
          </a:xfrm>
          <a:prstGeom prst="rect">
            <a:avLst/>
          </a:prstGeom>
          <a:noFill/>
        </p:spPr>
        <p:txBody>
          <a:bodyPr wrap="square" rtlCol="0">
            <a:spAutoFit/>
          </a:bodyPr>
          <a:lstStyle/>
          <a:p>
            <a:r>
              <a:rPr lang="en-US" sz="1000" dirty="0" smtClean="0"/>
              <a:t>TFG1151423-0715</a:t>
            </a:r>
            <a:endParaRPr lang="en-US" sz="1000" dirty="0"/>
          </a:p>
        </p:txBody>
      </p:sp>
      <p:sp>
        <p:nvSpPr>
          <p:cNvPr id="3" name="TextBox 2"/>
          <p:cNvSpPr txBox="1"/>
          <p:nvPr/>
        </p:nvSpPr>
        <p:spPr>
          <a:xfrm>
            <a:off x="-206033" y="-999073"/>
            <a:ext cx="3795623" cy="215444"/>
          </a:xfrm>
          <a:prstGeom prst="rect">
            <a:avLst/>
          </a:prstGeom>
          <a:noFill/>
        </p:spPr>
        <p:txBody>
          <a:bodyPr wrap="square" rtlCol="0">
            <a:spAutoFit/>
          </a:bodyPr>
          <a:lstStyle/>
          <a:p>
            <a:r>
              <a:rPr lang="en-US" sz="800" dirty="0" smtClean="0"/>
              <a:t>. </a:t>
            </a:r>
            <a:endParaRPr lang="en-US" sz="800" dirty="0"/>
          </a:p>
        </p:txBody>
      </p:sp>
      <p:sp>
        <p:nvSpPr>
          <p:cNvPr id="6" name="Oval 5"/>
          <p:cNvSpPr/>
          <p:nvPr/>
        </p:nvSpPr>
        <p:spPr>
          <a:xfrm>
            <a:off x="1603653" y="749300"/>
            <a:ext cx="5934197" cy="5616128"/>
          </a:xfrm>
          <a:prstGeom prst="ellipse">
            <a:avLst/>
          </a:prstGeom>
          <a:solidFill>
            <a:srgbClr val="4A75A2">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838877" y="2487815"/>
            <a:ext cx="5658697" cy="892552"/>
          </a:xfrm>
          <a:prstGeom prst="rect">
            <a:avLst/>
          </a:prstGeom>
          <a:noFill/>
        </p:spPr>
        <p:txBody>
          <a:bodyPr wrap="square" rtlCol="0">
            <a:spAutoFit/>
          </a:bodyPr>
          <a:lstStyle/>
          <a:p>
            <a:r>
              <a:rPr lang="en-US" sz="2000" b="1" dirty="0" smtClean="0">
                <a:solidFill>
                  <a:schemeClr val="bg1"/>
                </a:solidFill>
              </a:rPr>
              <a:t>Transamerica Financial Advisors, Inc.</a:t>
            </a:r>
          </a:p>
          <a:p>
            <a:endParaRPr lang="en-US" b="1" dirty="0" smtClean="0">
              <a:solidFill>
                <a:schemeClr val="bg1"/>
              </a:solidFill>
            </a:endParaRPr>
          </a:p>
          <a:p>
            <a:r>
              <a:rPr lang="en-US" b="1" dirty="0" smtClean="0">
                <a:solidFill>
                  <a:schemeClr val="bg1"/>
                </a:solidFill>
              </a:rPr>
              <a:t>TFA Investment Advisory Management Group</a:t>
            </a:r>
            <a:endParaRPr lang="en-US" b="1" dirty="0">
              <a:solidFill>
                <a:schemeClr val="bg1"/>
              </a:solidFill>
            </a:endParaRPr>
          </a:p>
        </p:txBody>
      </p:sp>
      <p:sp>
        <p:nvSpPr>
          <p:cNvPr id="10" name="TextBox 9"/>
          <p:cNvSpPr txBox="1"/>
          <p:nvPr/>
        </p:nvSpPr>
        <p:spPr>
          <a:xfrm>
            <a:off x="2861934" y="3743166"/>
            <a:ext cx="3361765" cy="932563"/>
          </a:xfrm>
          <a:prstGeom prst="rect">
            <a:avLst/>
          </a:prstGeom>
          <a:noFill/>
        </p:spPr>
        <p:txBody>
          <a:bodyPr wrap="square" rtlCol="0">
            <a:spAutoFit/>
          </a:bodyPr>
          <a:lstStyle/>
          <a:p>
            <a:pPr algn="ctr" eaLnBrk="1" hangingPunct="1">
              <a:lnSpc>
                <a:spcPct val="130000"/>
              </a:lnSpc>
            </a:pPr>
            <a:r>
              <a:rPr lang="en-US" sz="1400" b="1" dirty="0">
                <a:solidFill>
                  <a:schemeClr val="bg1"/>
                </a:solidFill>
              </a:rPr>
              <a:t>Presented to:</a:t>
            </a:r>
            <a:r>
              <a:rPr lang="en-US" sz="1400" dirty="0">
                <a:solidFill>
                  <a:schemeClr val="bg1"/>
                </a:solidFill>
              </a:rPr>
              <a:t> </a:t>
            </a:r>
            <a:r>
              <a:rPr lang="en-US" sz="1400" dirty="0" smtClean="0">
                <a:solidFill>
                  <a:schemeClr val="bg1"/>
                </a:solidFill>
              </a:rPr>
              <a:t>Potential Client</a:t>
            </a:r>
          </a:p>
          <a:p>
            <a:pPr algn="ctr" eaLnBrk="1" hangingPunct="1">
              <a:lnSpc>
                <a:spcPct val="130000"/>
              </a:lnSpc>
            </a:pPr>
            <a:r>
              <a:rPr lang="en-US" sz="1400" b="1" dirty="0" smtClean="0">
                <a:solidFill>
                  <a:schemeClr val="bg1"/>
                </a:solidFill>
              </a:rPr>
              <a:t>Presented </a:t>
            </a:r>
            <a:r>
              <a:rPr lang="en-US" sz="1400" b="1" dirty="0">
                <a:solidFill>
                  <a:schemeClr val="bg1"/>
                </a:solidFill>
              </a:rPr>
              <a:t>by:</a:t>
            </a:r>
            <a:r>
              <a:rPr lang="en-US" sz="1400" dirty="0">
                <a:solidFill>
                  <a:schemeClr val="bg1"/>
                </a:solidFill>
              </a:rPr>
              <a:t> </a:t>
            </a:r>
            <a:r>
              <a:rPr lang="en-US" sz="1400" dirty="0" smtClean="0">
                <a:solidFill>
                  <a:schemeClr val="bg1"/>
                </a:solidFill>
              </a:rPr>
              <a:t>[</a:t>
            </a:r>
            <a:r>
              <a:rPr lang="en-US" sz="1400" smtClean="0">
                <a:solidFill>
                  <a:schemeClr val="bg1"/>
                </a:solidFill>
              </a:rPr>
              <a:t>Insert Name]*</a:t>
            </a:r>
            <a:endParaRPr lang="en-US" sz="1400" dirty="0">
              <a:solidFill>
                <a:schemeClr val="bg1"/>
              </a:solidFill>
            </a:endParaRPr>
          </a:p>
          <a:p>
            <a:pPr algn="ctr" eaLnBrk="1" hangingPunct="1">
              <a:lnSpc>
                <a:spcPct val="130000"/>
              </a:lnSpc>
            </a:pPr>
            <a:r>
              <a:rPr lang="en-US" sz="1400" b="1" dirty="0">
                <a:solidFill>
                  <a:schemeClr val="bg1"/>
                </a:solidFill>
              </a:rPr>
              <a:t>Date:</a:t>
            </a:r>
            <a:r>
              <a:rPr lang="en-US" sz="1400" dirty="0">
                <a:solidFill>
                  <a:schemeClr val="bg1"/>
                </a:solidFill>
              </a:rPr>
              <a:t> [Insert Date]</a:t>
            </a:r>
          </a:p>
        </p:txBody>
      </p:sp>
      <p:sp>
        <p:nvSpPr>
          <p:cNvPr id="11" name="TextBox 10"/>
          <p:cNvSpPr txBox="1"/>
          <p:nvPr/>
        </p:nvSpPr>
        <p:spPr>
          <a:xfrm>
            <a:off x="2987342" y="4922215"/>
            <a:ext cx="3045758" cy="923330"/>
          </a:xfrm>
          <a:prstGeom prst="rect">
            <a:avLst/>
          </a:prstGeom>
          <a:noFill/>
        </p:spPr>
        <p:txBody>
          <a:bodyPr wrap="square" rtlCol="0">
            <a:spAutoFit/>
          </a:bodyPr>
          <a:lstStyle/>
          <a:p>
            <a:pPr algn="ctr"/>
            <a:r>
              <a:rPr lang="en-US" sz="900" dirty="0">
                <a:solidFill>
                  <a:schemeClr val="bg1"/>
                </a:solidFill>
              </a:rPr>
              <a:t>*[Insert Advisor Name] is an Investment Advisor Representative (IAR) with and offers securities and investment advisory services through Transamerica Financial Advisors, Inc., Transamerica Group Division, member FINRA , SIPC &amp; Registered Investment Advisor</a:t>
            </a:r>
          </a:p>
        </p:txBody>
      </p:sp>
      <p:cxnSp>
        <p:nvCxnSpPr>
          <p:cNvPr id="13" name="Straight Connector 12"/>
          <p:cNvCxnSpPr/>
          <p:nvPr/>
        </p:nvCxnSpPr>
        <p:spPr>
          <a:xfrm>
            <a:off x="2305455" y="3579779"/>
            <a:ext cx="4474724" cy="0"/>
          </a:xfrm>
          <a:prstGeom prst="line">
            <a:avLst/>
          </a:prstGeom>
          <a:ln w="25400">
            <a:solidFill>
              <a:srgbClr val="34373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42803" y="4828161"/>
            <a:ext cx="2334836" cy="0"/>
          </a:xfrm>
          <a:prstGeom prst="line">
            <a:avLst/>
          </a:prstGeom>
          <a:ln w="25400">
            <a:solidFill>
              <a:srgbClr val="34373C"/>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4A75A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9840" y="455615"/>
            <a:ext cx="7886700" cy="1325563"/>
          </a:xfrm>
        </p:spPr>
        <p:txBody>
          <a:bodyPr>
            <a:normAutofit/>
          </a:bodyPr>
          <a:lstStyle/>
          <a:p>
            <a:r>
              <a:rPr lang="en-US" sz="5500" b="1" dirty="0" smtClean="0">
                <a:solidFill>
                  <a:schemeClr val="bg1"/>
                </a:solidFill>
                <a:effectLst>
                  <a:outerShdw blurRad="38100" dist="38100" dir="2700000" algn="tl">
                    <a:srgbClr val="000000">
                      <a:alpha val="43137"/>
                    </a:srgbClr>
                  </a:outerShdw>
                </a:effectLst>
              </a:rPr>
              <a:t>Table of Contents</a:t>
            </a:r>
            <a:endParaRPr lang="en-US" sz="55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9840" y="1949825"/>
            <a:ext cx="7282902" cy="3563469"/>
          </a:xfrm>
        </p:spPr>
        <p:txBody>
          <a:bodyPr>
            <a:normAutofit fontScale="25000" lnSpcReduction="20000"/>
          </a:bodyPr>
          <a:lstStyle/>
          <a:p>
            <a:pPr marL="0" indent="0">
              <a:spcBef>
                <a:spcPts val="600"/>
              </a:spcBef>
              <a:spcAft>
                <a:spcPts val="600"/>
              </a:spcAft>
              <a:buNone/>
            </a:pPr>
            <a:r>
              <a:rPr lang="en-US" sz="8400" u="sng" dirty="0" smtClean="0">
                <a:solidFill>
                  <a:schemeClr val="bg1"/>
                </a:solidFill>
                <a:latin typeface="Calibri" panose="020F0502020204030204" pitchFamily="34" charset="0"/>
                <a:cs typeface="Calibri" panose="020F0502020204030204" pitchFamily="34" charset="0"/>
              </a:rPr>
              <a:t>History </a:t>
            </a:r>
            <a:r>
              <a:rPr lang="en-US" sz="8400" u="sng" dirty="0">
                <a:solidFill>
                  <a:schemeClr val="bg1"/>
                </a:solidFill>
                <a:latin typeface="Calibri" panose="020F0502020204030204" pitchFamily="34" charset="0"/>
                <a:cs typeface="Calibri" panose="020F0502020204030204" pitchFamily="34" charset="0"/>
              </a:rPr>
              <a:t>of </a:t>
            </a:r>
            <a:r>
              <a:rPr lang="en-US" sz="8400" u="sng" dirty="0" smtClean="0">
                <a:solidFill>
                  <a:schemeClr val="bg1"/>
                </a:solidFill>
                <a:latin typeface="Calibri" panose="020F0502020204030204" pitchFamily="34" charset="0"/>
                <a:cs typeface="Calibri" panose="020F0502020204030204" pitchFamily="34" charset="0"/>
              </a:rPr>
              <a:t>Aegon and Transamerica</a:t>
            </a:r>
            <a:r>
              <a:rPr lang="en-US" sz="8400" u="sng" dirty="0">
                <a:solidFill>
                  <a:schemeClr val="bg1"/>
                </a:solidFill>
                <a:latin typeface="Calibri" panose="020F0502020204030204" pitchFamily="34" charset="0"/>
                <a:cs typeface="Calibri" panose="020F0502020204030204" pitchFamily="34" charset="0"/>
              </a:rPr>
              <a:t>	</a:t>
            </a:r>
            <a:r>
              <a:rPr lang="en-US" sz="8400" u="sng" dirty="0" smtClean="0">
                <a:solidFill>
                  <a:schemeClr val="bg1"/>
                </a:solidFill>
                <a:latin typeface="Calibri" panose="020F0502020204030204" pitchFamily="34" charset="0"/>
                <a:cs typeface="Calibri" panose="020F0502020204030204" pitchFamily="34" charset="0"/>
              </a:rPr>
              <a:t>		              	</a:t>
            </a:r>
            <a:endParaRPr lang="en-US" sz="8400" u="sng" dirty="0">
              <a:solidFill>
                <a:schemeClr val="bg1"/>
              </a:solidFill>
              <a:latin typeface="Calibri" panose="020F0502020204030204" pitchFamily="34" charset="0"/>
              <a:cs typeface="Calibri" panose="020F0502020204030204" pitchFamily="34" charset="0"/>
            </a:endParaRPr>
          </a:p>
          <a:p>
            <a:pPr marL="0" indent="0">
              <a:spcBef>
                <a:spcPts val="600"/>
              </a:spcBef>
              <a:spcAft>
                <a:spcPts val="600"/>
              </a:spcAft>
              <a:buNone/>
            </a:pPr>
            <a:endParaRPr lang="en-US" sz="8400" u="sng" dirty="0" smtClean="0">
              <a:solidFill>
                <a:schemeClr val="bg1"/>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Transamerica </a:t>
            </a:r>
            <a:r>
              <a:rPr lang="en-US" sz="8400" u="sng" dirty="0">
                <a:solidFill>
                  <a:schemeClr val="bg1">
                    <a:lumMod val="65000"/>
                  </a:schemeClr>
                </a:solidFill>
                <a:latin typeface="Calibri" panose="020F0502020204030204" pitchFamily="34" charset="0"/>
                <a:cs typeface="Calibri" panose="020F0502020204030204" pitchFamily="34" charset="0"/>
              </a:rPr>
              <a:t>Financial Advisors, Inc</a:t>
            </a:r>
            <a:r>
              <a:rPr lang="en-US" sz="8400" u="sng" dirty="0" smtClean="0">
                <a:solidFill>
                  <a:schemeClr val="bg1">
                    <a:lumMod val="65000"/>
                  </a:schemeClr>
                </a:solidFill>
                <a:latin typeface="Calibri" panose="020F0502020204030204" pitchFamily="34" charset="0"/>
                <a:cs typeface="Calibri" panose="020F0502020204030204" pitchFamily="34" charset="0"/>
              </a:rPr>
              <a:t>.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TFA Investment Advisory Management Group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Transamerica® ONE Wealth Management Platform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Proposal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2</a:t>
            </a:fld>
            <a:endParaRPr lang="en-US" dirty="0"/>
          </a:p>
        </p:txBody>
      </p:sp>
    </p:spTree>
    <p:extLst>
      <p:ext uri="{BB962C8B-B14F-4D97-AF65-F5344CB8AC3E}">
        <p14:creationId xmlns:p14="http://schemas.microsoft.com/office/powerpoint/2010/main" val="2796754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53903" y="406584"/>
            <a:ext cx="5274544" cy="3815792"/>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624867" y="2096309"/>
            <a:ext cx="4386308" cy="711555"/>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571500" lvl="2" algn="l" fontAlgn="auto">
              <a:lnSpc>
                <a:spcPct val="100000"/>
              </a:lnSpc>
              <a:spcBef>
                <a:spcPct val="20000"/>
              </a:spcBef>
              <a:spcAft>
                <a:spcPts val="0"/>
              </a:spcAft>
            </a:pPr>
            <a:r>
              <a:rPr lang="en-US" sz="1400" dirty="0" smtClean="0">
                <a:solidFill>
                  <a:schemeClr val="bg1"/>
                </a:solidFill>
                <a:latin typeface="Calibri" panose="020F0502020204030204" pitchFamily="34" charset="0"/>
                <a:cs typeface="Calibri" panose="020F0502020204030204" pitchFamily="34" charset="0"/>
              </a:rPr>
              <a:t>Aegon is an international life insurance, pensions, and asset management company headquartered in The Hague, The Netherlands. Transamerica, part of the Aegon Group, is one of the world’s leading financial services companies, providing insurance, investments and more to 19.5 million customers.</a:t>
            </a:r>
            <a:endParaRPr lang="en-US" sz="1400" dirty="0">
              <a:solidFill>
                <a:schemeClr val="bg1"/>
              </a:solidFill>
              <a:latin typeface="Calibri" panose="020F0502020204030204" pitchFamily="34" charset="0"/>
              <a:cs typeface="Calibri" panose="020F0502020204030204" pitchFamily="34" charset="0"/>
            </a:endParaRPr>
          </a:p>
        </p:txBody>
      </p:sp>
      <p:sp>
        <p:nvSpPr>
          <p:cNvPr id="7" name="Rectangle 6"/>
          <p:cNvSpPr/>
          <p:nvPr/>
        </p:nvSpPr>
        <p:spPr>
          <a:xfrm>
            <a:off x="6911788" y="4921624"/>
            <a:ext cx="1949763" cy="1654716"/>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7100047" y="5368974"/>
            <a:ext cx="1559857" cy="630875"/>
          </a:xfrm>
          <a:prstGeom prst="rect">
            <a:avLst/>
          </a:prstGeom>
        </p:spPr>
      </p:pic>
      <p:sp>
        <p:nvSpPr>
          <p:cNvPr id="2" name="TextBox 1"/>
          <p:cNvSpPr txBox="1"/>
          <p:nvPr/>
        </p:nvSpPr>
        <p:spPr>
          <a:xfrm>
            <a:off x="1257164" y="900852"/>
            <a:ext cx="4049992" cy="954107"/>
          </a:xfrm>
          <a:prstGeom prst="rect">
            <a:avLst/>
          </a:prstGeom>
          <a:noFill/>
          <a:ln>
            <a:noFill/>
          </a:ln>
        </p:spPr>
        <p:txBody>
          <a:bodyPr wrap="square" rtlCol="0">
            <a:spAutoFit/>
          </a:bodyPr>
          <a:lstStyle/>
          <a:p>
            <a:r>
              <a:rPr lang="en-US" sz="2800" b="1" dirty="0">
                <a:solidFill>
                  <a:schemeClr val="bg1"/>
                </a:solidFill>
                <a:latin typeface="Calibri" panose="020F0502020204030204" pitchFamily="34" charset="0"/>
                <a:cs typeface="Calibri" panose="020F0502020204030204" pitchFamily="34" charset="0"/>
              </a:rPr>
              <a:t>History of Aegon and Transamerica</a:t>
            </a:r>
          </a:p>
        </p:txBody>
      </p:sp>
    </p:spTree>
    <p:extLst>
      <p:ext uri="{BB962C8B-B14F-4D97-AF65-F5344CB8AC3E}">
        <p14:creationId xmlns:p14="http://schemas.microsoft.com/office/powerpoint/2010/main" val="1431350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13608" y="561034"/>
            <a:ext cx="8034507" cy="844482"/>
          </a:xfrm>
        </p:spPr>
        <p:txBody>
          <a:bodyPr>
            <a:normAutofit/>
          </a:bodyPr>
          <a:lstStyle/>
          <a:p>
            <a:r>
              <a:rPr lang="en-US" sz="4200" dirty="0" smtClean="0">
                <a:solidFill>
                  <a:srgbClr val="4A75A2"/>
                </a:solidFill>
              </a:rPr>
              <a:t>History of Aegon and Transamerica</a:t>
            </a:r>
            <a:endParaRPr lang="en-US" sz="4200" dirty="0">
              <a:solidFill>
                <a:srgbClr val="4A75A2"/>
              </a:solidFill>
            </a:endParaRPr>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4</a:t>
            </a:fld>
            <a:endParaRPr lang="en-US" dirty="0"/>
          </a:p>
        </p:txBody>
      </p:sp>
      <p:sp>
        <p:nvSpPr>
          <p:cNvPr id="5" name="Rectangle 4"/>
          <p:cNvSpPr/>
          <p:nvPr/>
        </p:nvSpPr>
        <p:spPr>
          <a:xfrm>
            <a:off x="-9525" y="2521893"/>
            <a:ext cx="9144000" cy="2667000"/>
          </a:xfrm>
          <a:prstGeom prst="rect">
            <a:avLst/>
          </a:prstGeom>
          <a:solidFill>
            <a:schemeClr val="bg1">
              <a:lumMod val="9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 y="2521895"/>
            <a:ext cx="1827258" cy="266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Connector 13"/>
          <p:cNvCxnSpPr/>
          <p:nvPr/>
        </p:nvCxnSpPr>
        <p:spPr>
          <a:xfrm flipV="1">
            <a:off x="1176840" y="2947275"/>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838703" y="3858513"/>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395790" y="3858512"/>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835251" y="2941374"/>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3651" y="3931920"/>
            <a:ext cx="1005840" cy="914400"/>
          </a:xfrm>
          <a:prstGeom prst="rect">
            <a:avLst/>
          </a:prstGeom>
          <a:noFill/>
          <a:ln>
            <a:noFill/>
          </a:ln>
        </p:spPr>
        <p:txBody>
          <a:bodyPr wrap="square" rtlCol="0">
            <a:spAutoFit/>
          </a:bodyPr>
          <a:lstStyle/>
          <a:p>
            <a:r>
              <a:rPr lang="en-US" sz="1100" dirty="0" smtClean="0">
                <a:latin typeface="Calibri" panose="020F0502020204030204" pitchFamily="34" charset="0"/>
                <a:cs typeface="Arial" panose="020B0604020202020204" pitchFamily="34" charset="0"/>
              </a:rPr>
              <a:t>Bank of Italy is founded in San Francisco, California </a:t>
            </a:r>
            <a:endParaRPr lang="en-US" sz="1100" dirty="0">
              <a:latin typeface="Calibri" panose="020F0502020204030204" pitchFamily="34" charset="0"/>
              <a:cs typeface="Arial" panose="020B0604020202020204" pitchFamily="34" charset="0"/>
            </a:endParaRPr>
          </a:p>
        </p:txBody>
      </p:sp>
      <p:sp>
        <p:nvSpPr>
          <p:cNvPr id="23" name="TextBox 22"/>
          <p:cNvSpPr txBox="1"/>
          <p:nvPr/>
        </p:nvSpPr>
        <p:spPr>
          <a:xfrm>
            <a:off x="1169670" y="2926080"/>
            <a:ext cx="1280160" cy="914400"/>
          </a:xfrm>
          <a:prstGeom prst="rect">
            <a:avLst/>
          </a:prstGeom>
          <a:noFill/>
          <a:ln>
            <a:noFill/>
          </a:ln>
        </p:spPr>
        <p:txBody>
          <a:bodyPr wrap="square" rtlCol="0">
            <a:spAutoFit/>
          </a:bodyPr>
          <a:lstStyle/>
          <a:p>
            <a:r>
              <a:rPr lang="en-US" sz="1100" dirty="0" smtClean="0">
                <a:latin typeface="Calibri" panose="020F0502020204030204" pitchFamily="34" charset="0"/>
                <a:cs typeface="Arial" panose="020B0604020202020204" pitchFamily="34" charset="0"/>
              </a:rPr>
              <a:t>Bank of Italy </a:t>
            </a:r>
          </a:p>
          <a:p>
            <a:r>
              <a:rPr lang="en-US" sz="1100" dirty="0" smtClean="0">
                <a:latin typeface="Calibri" panose="020F0502020204030204" pitchFamily="34" charset="0"/>
                <a:cs typeface="Arial" panose="020B0604020202020204" pitchFamily="34" charset="0"/>
              </a:rPr>
              <a:t>merges with Bank of America as Bank of America</a:t>
            </a:r>
            <a:endParaRPr lang="en-US" sz="1400" b="1" dirty="0">
              <a:latin typeface="Calibri" panose="020F0502020204030204" pitchFamily="34" charset="0"/>
              <a:cs typeface="Arial" panose="020B0604020202020204" pitchFamily="34" charset="0"/>
            </a:endParaRPr>
          </a:p>
        </p:txBody>
      </p:sp>
      <p:sp>
        <p:nvSpPr>
          <p:cNvPr id="25" name="TextBox 24"/>
          <p:cNvSpPr txBox="1"/>
          <p:nvPr/>
        </p:nvSpPr>
        <p:spPr>
          <a:xfrm>
            <a:off x="2848737" y="2916555"/>
            <a:ext cx="1632848" cy="938719"/>
          </a:xfrm>
          <a:prstGeom prst="rect">
            <a:avLst/>
          </a:prstGeom>
          <a:noFill/>
        </p:spPr>
        <p:txBody>
          <a:bodyPr wrap="square" rtlCol="0">
            <a:spAutoFit/>
          </a:bodyPr>
          <a:lstStyle/>
          <a:p>
            <a:r>
              <a:rPr lang="en-US" sz="1100" dirty="0" smtClean="0">
                <a:latin typeface="Calibri" panose="020F0502020204030204" pitchFamily="34" charset="0"/>
                <a:cs typeface="Arial" panose="020B0604020202020204" pitchFamily="34" charset="0"/>
              </a:rPr>
              <a:t>The Pyramid, Transamerica’s new headquarters, is completed in San Francisco, California</a:t>
            </a:r>
            <a:endParaRPr lang="en-US" sz="1400" b="1" dirty="0">
              <a:latin typeface="Calibri" panose="020F0502020204030204" pitchFamily="34" charset="0"/>
              <a:cs typeface="Arial" panose="020B0604020202020204" pitchFamily="34" charset="0"/>
            </a:endParaRPr>
          </a:p>
        </p:txBody>
      </p:sp>
      <p:sp>
        <p:nvSpPr>
          <p:cNvPr id="26" name="TextBox 25"/>
          <p:cNvSpPr txBox="1"/>
          <p:nvPr/>
        </p:nvSpPr>
        <p:spPr>
          <a:xfrm>
            <a:off x="-359" y="4767209"/>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1904</a:t>
            </a:r>
            <a:endParaRPr lang="en-US" sz="1400" b="1" dirty="0">
              <a:latin typeface="Calibri" panose="020F0502020204030204" pitchFamily="34" charset="0"/>
              <a:cs typeface="Arial" panose="020B0604020202020204" pitchFamily="34" charset="0"/>
            </a:endParaRPr>
          </a:p>
        </p:txBody>
      </p:sp>
      <p:sp>
        <p:nvSpPr>
          <p:cNvPr id="27" name="TextBox 26"/>
          <p:cNvSpPr txBox="1"/>
          <p:nvPr/>
        </p:nvSpPr>
        <p:spPr>
          <a:xfrm>
            <a:off x="799208" y="266667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1920s</a:t>
            </a:r>
            <a:endParaRPr lang="en-US" sz="1400" b="1" dirty="0">
              <a:latin typeface="Calibri" panose="020F0502020204030204" pitchFamily="34" charset="0"/>
              <a:cs typeface="Arial" panose="020B0604020202020204" pitchFamily="34" charset="0"/>
            </a:endParaRPr>
          </a:p>
        </p:txBody>
      </p:sp>
      <p:sp>
        <p:nvSpPr>
          <p:cNvPr id="28" name="TextBox 27"/>
          <p:cNvSpPr txBox="1"/>
          <p:nvPr/>
        </p:nvSpPr>
        <p:spPr>
          <a:xfrm>
            <a:off x="1465323" y="476979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1930s</a:t>
            </a:r>
            <a:endParaRPr lang="en-US" sz="1400" b="1" dirty="0">
              <a:latin typeface="Calibri" panose="020F0502020204030204" pitchFamily="34" charset="0"/>
              <a:cs typeface="Arial" panose="020B0604020202020204" pitchFamily="34" charset="0"/>
            </a:endParaRPr>
          </a:p>
        </p:txBody>
      </p:sp>
      <p:sp>
        <p:nvSpPr>
          <p:cNvPr id="29" name="TextBox 28"/>
          <p:cNvSpPr txBox="1"/>
          <p:nvPr/>
        </p:nvSpPr>
        <p:spPr>
          <a:xfrm>
            <a:off x="2397084" y="266667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1972</a:t>
            </a:r>
            <a:endParaRPr lang="en-US" sz="1400" b="1" dirty="0">
              <a:latin typeface="Calibri" panose="020F0502020204030204" pitchFamily="34" charset="0"/>
              <a:cs typeface="Arial" panose="020B0604020202020204" pitchFamily="34" charset="0"/>
            </a:endParaRPr>
          </a:p>
        </p:txBody>
      </p:sp>
      <p:cxnSp>
        <p:nvCxnSpPr>
          <p:cNvPr id="70" name="Straight Connector 69"/>
          <p:cNvCxnSpPr/>
          <p:nvPr/>
        </p:nvCxnSpPr>
        <p:spPr>
          <a:xfrm flipV="1">
            <a:off x="3685114" y="3877527"/>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706637" y="3931920"/>
            <a:ext cx="1737360" cy="938719"/>
          </a:xfrm>
          <a:prstGeom prst="rect">
            <a:avLst/>
          </a:prstGeom>
          <a:noFill/>
          <a:ln>
            <a:noFill/>
          </a:ln>
        </p:spPr>
        <p:txBody>
          <a:bodyPr wrap="square" rtlCol="0">
            <a:spAutoFit/>
          </a:bodyPr>
          <a:lstStyle/>
          <a:p>
            <a:r>
              <a:rPr lang="en-US" sz="1100" dirty="0" smtClean="0">
                <a:latin typeface="Calibri" panose="020F0502020204030204" pitchFamily="34" charset="0"/>
                <a:ea typeface="Verdana" panose="020B0604030504040204" pitchFamily="34" charset="0"/>
                <a:cs typeface="Arial" panose="020B0604020202020204" pitchFamily="34" charset="0"/>
              </a:rPr>
              <a:t>The </a:t>
            </a:r>
            <a:r>
              <a:rPr lang="en-US" sz="1100" dirty="0">
                <a:latin typeface="Calibri" panose="020F0502020204030204" pitchFamily="34" charset="0"/>
                <a:ea typeface="Verdana" panose="020B0604030504040204" pitchFamily="34" charset="0"/>
                <a:cs typeface="Arial" panose="020B0604020202020204" pitchFamily="34" charset="0"/>
              </a:rPr>
              <a:t>Aegon </a:t>
            </a:r>
            <a:r>
              <a:rPr lang="en-US" sz="1100" dirty="0" smtClean="0">
                <a:latin typeface="Calibri" panose="020F0502020204030204" pitchFamily="34" charset="0"/>
                <a:ea typeface="Verdana" panose="020B0604030504040204" pitchFamily="34" charset="0"/>
                <a:cs typeface="Arial" panose="020B0604020202020204" pitchFamily="34" charset="0"/>
              </a:rPr>
              <a:t>we know today </a:t>
            </a:r>
            <a:r>
              <a:rPr lang="en-US" sz="1100" dirty="0">
                <a:latin typeface="Calibri" panose="020F0502020204030204" pitchFamily="34" charset="0"/>
                <a:ea typeface="Verdana" panose="020B0604030504040204" pitchFamily="34" charset="0"/>
                <a:cs typeface="Arial" panose="020B0604020202020204" pitchFamily="34" charset="0"/>
              </a:rPr>
              <a:t>i</a:t>
            </a:r>
            <a:r>
              <a:rPr lang="en-US" sz="1100" dirty="0" smtClean="0">
                <a:latin typeface="Calibri" panose="020F0502020204030204" pitchFamily="34" charset="0"/>
                <a:ea typeface="Verdana" panose="020B0604030504040204" pitchFamily="34" charset="0"/>
                <a:cs typeface="Arial" panose="020B0604020202020204" pitchFamily="34" charset="0"/>
              </a:rPr>
              <a:t>s founded </a:t>
            </a:r>
            <a:r>
              <a:rPr lang="en-US" sz="1100" dirty="0">
                <a:latin typeface="Calibri" panose="020F0502020204030204" pitchFamily="34" charset="0"/>
                <a:ea typeface="Verdana" panose="020B0604030504040204" pitchFamily="34" charset="0"/>
                <a:cs typeface="Arial" panose="020B0604020202020204" pitchFamily="34" charset="0"/>
              </a:rPr>
              <a:t>following the merger of two Dutch insurance companies, AGO and </a:t>
            </a:r>
            <a:r>
              <a:rPr lang="en-US" sz="1100" dirty="0" smtClean="0">
                <a:latin typeface="Calibri" panose="020F0502020204030204" pitchFamily="34" charset="0"/>
                <a:ea typeface="Verdana" panose="020B0604030504040204" pitchFamily="34" charset="0"/>
                <a:cs typeface="Arial" panose="020B0604020202020204" pitchFamily="34" charset="0"/>
              </a:rPr>
              <a:t>Ennia</a:t>
            </a:r>
            <a:endParaRPr lang="en-US" sz="1100" dirty="0">
              <a:latin typeface="Calibri" panose="020F0502020204030204" pitchFamily="34" charset="0"/>
              <a:cs typeface="Arial" panose="020B0604020202020204" pitchFamily="34" charset="0"/>
            </a:endParaRPr>
          </a:p>
        </p:txBody>
      </p:sp>
      <p:sp>
        <p:nvSpPr>
          <p:cNvPr id="72" name="TextBox 71"/>
          <p:cNvSpPr txBox="1"/>
          <p:nvPr/>
        </p:nvSpPr>
        <p:spPr>
          <a:xfrm>
            <a:off x="3260390" y="4795749"/>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1983</a:t>
            </a:r>
            <a:endParaRPr lang="en-US" sz="1400" b="1" dirty="0">
              <a:latin typeface="Calibri" panose="020F0502020204030204" pitchFamily="34" charset="0"/>
              <a:cs typeface="Arial" panose="020B0604020202020204" pitchFamily="34" charset="0"/>
            </a:endParaRPr>
          </a:p>
        </p:txBody>
      </p:sp>
      <p:cxnSp>
        <p:nvCxnSpPr>
          <p:cNvPr id="73" name="Straight Connector 72"/>
          <p:cNvCxnSpPr/>
          <p:nvPr/>
        </p:nvCxnSpPr>
        <p:spPr>
          <a:xfrm flipV="1">
            <a:off x="4513789" y="2956765"/>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513789" y="2926080"/>
            <a:ext cx="1671748" cy="769441"/>
          </a:xfrm>
          <a:prstGeom prst="rect">
            <a:avLst/>
          </a:prstGeom>
          <a:noFill/>
          <a:ln>
            <a:noFill/>
          </a:ln>
        </p:spPr>
        <p:txBody>
          <a:bodyPr wrap="square" rtlCol="0">
            <a:spAutoFit/>
          </a:bodyPr>
          <a:lstStyle/>
          <a:p>
            <a:r>
              <a:rPr lang="en-US" sz="1100" dirty="0" smtClean="0">
                <a:solidFill>
                  <a:sysClr val="windowText" lastClr="000000">
                    <a:lumMod val="75000"/>
                    <a:lumOff val="25000"/>
                  </a:sysClr>
                </a:solidFill>
                <a:latin typeface="Calibri"/>
              </a:rPr>
              <a:t>Aegon </a:t>
            </a:r>
            <a:r>
              <a:rPr lang="en-US" sz="1100" dirty="0">
                <a:solidFill>
                  <a:sysClr val="windowText" lastClr="000000">
                    <a:lumMod val="75000"/>
                    <a:lumOff val="25000"/>
                  </a:sysClr>
                </a:solidFill>
                <a:latin typeface="Calibri"/>
              </a:rPr>
              <a:t>buys the Baltimore-based life insurer Monumental </a:t>
            </a:r>
            <a:r>
              <a:rPr lang="en-US" sz="1100" dirty="0" smtClean="0">
                <a:solidFill>
                  <a:sysClr val="windowText" lastClr="000000">
                    <a:lumMod val="75000"/>
                    <a:lumOff val="25000"/>
                  </a:sysClr>
                </a:solidFill>
                <a:latin typeface="Calibri"/>
              </a:rPr>
              <a:t>Corporation</a:t>
            </a:r>
            <a:endParaRPr lang="en-US" sz="1400" b="1" dirty="0">
              <a:latin typeface="Arial" panose="020B0604020202020204" pitchFamily="34" charset="0"/>
              <a:cs typeface="Arial" panose="020B0604020202020204" pitchFamily="34" charset="0"/>
            </a:endParaRPr>
          </a:p>
        </p:txBody>
      </p:sp>
      <p:sp>
        <p:nvSpPr>
          <p:cNvPr id="75" name="TextBox 74"/>
          <p:cNvSpPr txBox="1"/>
          <p:nvPr/>
        </p:nvSpPr>
        <p:spPr>
          <a:xfrm>
            <a:off x="4107582" y="269521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1986</a:t>
            </a:r>
            <a:endParaRPr lang="en-US" sz="1400" b="1" dirty="0">
              <a:latin typeface="Calibri" panose="020F0502020204030204" pitchFamily="34" charset="0"/>
              <a:cs typeface="Arial" panose="020B0604020202020204" pitchFamily="34" charset="0"/>
            </a:endParaRPr>
          </a:p>
        </p:txBody>
      </p:sp>
      <p:cxnSp>
        <p:nvCxnSpPr>
          <p:cNvPr id="76" name="Straight Connector 75"/>
          <p:cNvCxnSpPr/>
          <p:nvPr/>
        </p:nvCxnSpPr>
        <p:spPr>
          <a:xfrm flipV="1">
            <a:off x="5651902" y="3868003"/>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651902" y="3931920"/>
            <a:ext cx="1445867" cy="600164"/>
          </a:xfrm>
          <a:prstGeom prst="rect">
            <a:avLst/>
          </a:prstGeom>
          <a:noFill/>
          <a:ln>
            <a:noFill/>
          </a:ln>
        </p:spPr>
        <p:txBody>
          <a:bodyPr wrap="square" rtlCol="0">
            <a:spAutoFit/>
          </a:bodyPr>
          <a:lstStyle/>
          <a:p>
            <a:pPr lvl="0" fontAlgn="auto">
              <a:spcBef>
                <a:spcPct val="20000"/>
              </a:spcBef>
              <a:spcAft>
                <a:spcPts val="0"/>
              </a:spcAft>
              <a:defRPr/>
            </a:pPr>
            <a:r>
              <a:rPr lang="en-US" sz="1100" dirty="0">
                <a:solidFill>
                  <a:sysClr val="windowText" lastClr="000000">
                    <a:lumMod val="75000"/>
                    <a:lumOff val="25000"/>
                  </a:sysClr>
                </a:solidFill>
                <a:latin typeface="Calibri"/>
              </a:rPr>
              <a:t>Aegon </a:t>
            </a:r>
            <a:r>
              <a:rPr lang="en-US" sz="1100" dirty="0" smtClean="0">
                <a:solidFill>
                  <a:sysClr val="windowText" lastClr="000000">
                    <a:lumMod val="75000"/>
                    <a:lumOff val="25000"/>
                  </a:sysClr>
                </a:solidFill>
                <a:latin typeface="Calibri"/>
              </a:rPr>
              <a:t>USA is headquartered in </a:t>
            </a:r>
            <a:r>
              <a:rPr lang="en-US" sz="1100" dirty="0">
                <a:solidFill>
                  <a:sysClr val="windowText" lastClr="000000">
                    <a:lumMod val="75000"/>
                    <a:lumOff val="25000"/>
                  </a:sysClr>
                </a:solidFill>
                <a:latin typeface="Calibri"/>
              </a:rPr>
              <a:t>Cedar Rapids, </a:t>
            </a:r>
            <a:r>
              <a:rPr lang="en-US" sz="1100" dirty="0" smtClean="0">
                <a:solidFill>
                  <a:sysClr val="windowText" lastClr="000000">
                    <a:lumMod val="75000"/>
                    <a:lumOff val="25000"/>
                  </a:sysClr>
                </a:solidFill>
                <a:latin typeface="Calibri"/>
              </a:rPr>
              <a:t>Iowa</a:t>
            </a:r>
            <a:endParaRPr lang="en-US" sz="1100" dirty="0">
              <a:solidFill>
                <a:sysClr val="windowText" lastClr="000000">
                  <a:lumMod val="75000"/>
                  <a:lumOff val="25000"/>
                </a:sysClr>
              </a:solidFill>
              <a:latin typeface="Calibri"/>
            </a:endParaRPr>
          </a:p>
        </p:txBody>
      </p:sp>
      <p:sp>
        <p:nvSpPr>
          <p:cNvPr id="78" name="TextBox 77"/>
          <p:cNvSpPr txBox="1"/>
          <p:nvPr/>
        </p:nvSpPr>
        <p:spPr>
          <a:xfrm>
            <a:off x="5249947" y="479833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1988</a:t>
            </a:r>
            <a:endParaRPr lang="en-US" sz="1400" b="1" dirty="0">
              <a:latin typeface="Calibri" panose="020F0502020204030204" pitchFamily="34" charset="0"/>
              <a:cs typeface="Arial" panose="020B0604020202020204" pitchFamily="34" charset="0"/>
            </a:endParaRPr>
          </a:p>
        </p:txBody>
      </p:sp>
      <p:cxnSp>
        <p:nvCxnSpPr>
          <p:cNvPr id="79" name="Straight Connector 78"/>
          <p:cNvCxnSpPr/>
          <p:nvPr/>
        </p:nvCxnSpPr>
        <p:spPr>
          <a:xfrm flipV="1">
            <a:off x="6267450" y="2960389"/>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245714" y="2926080"/>
            <a:ext cx="1307611" cy="600164"/>
          </a:xfrm>
          <a:prstGeom prst="rect">
            <a:avLst/>
          </a:prstGeom>
          <a:noFill/>
        </p:spPr>
        <p:txBody>
          <a:bodyPr wrap="square" rtlCol="0">
            <a:spAutoFit/>
          </a:bodyPr>
          <a:lstStyle/>
          <a:p>
            <a:pPr lvl="0" fontAlgn="auto">
              <a:spcBef>
                <a:spcPct val="20000"/>
              </a:spcBef>
              <a:spcAft>
                <a:spcPts val="0"/>
              </a:spcAft>
              <a:defRPr/>
            </a:pPr>
            <a:r>
              <a:rPr lang="en-US" sz="1100" dirty="0" smtClean="0">
                <a:solidFill>
                  <a:sysClr val="windowText" lastClr="000000"/>
                </a:solidFill>
                <a:latin typeface="Calibri"/>
              </a:rPr>
              <a:t>Aegon </a:t>
            </a:r>
            <a:r>
              <a:rPr lang="en-US" sz="1100" dirty="0" smtClean="0">
                <a:solidFill>
                  <a:sysClr val="windowText" lastClr="000000">
                    <a:lumMod val="75000"/>
                    <a:lumOff val="25000"/>
                  </a:sysClr>
                </a:solidFill>
                <a:latin typeface="Calibri"/>
              </a:rPr>
              <a:t>lists </a:t>
            </a:r>
            <a:r>
              <a:rPr lang="en-US" sz="1100" dirty="0">
                <a:solidFill>
                  <a:sysClr val="windowText" lastClr="000000">
                    <a:lumMod val="75000"/>
                    <a:lumOff val="25000"/>
                  </a:sysClr>
                </a:solidFill>
                <a:latin typeface="Calibri"/>
              </a:rPr>
              <a:t>on </a:t>
            </a:r>
            <a:r>
              <a:rPr lang="en-US" sz="1100" dirty="0" smtClean="0">
                <a:solidFill>
                  <a:sysClr val="windowText" lastClr="000000">
                    <a:lumMod val="75000"/>
                    <a:lumOff val="25000"/>
                  </a:sysClr>
                </a:solidFill>
                <a:latin typeface="Calibri"/>
              </a:rPr>
              <a:t>the New </a:t>
            </a:r>
            <a:r>
              <a:rPr lang="en-US" sz="1100" dirty="0">
                <a:solidFill>
                  <a:sysClr val="windowText" lastClr="000000">
                    <a:lumMod val="75000"/>
                    <a:lumOff val="25000"/>
                  </a:sysClr>
                </a:solidFill>
                <a:latin typeface="Calibri"/>
              </a:rPr>
              <a:t>York </a:t>
            </a:r>
            <a:r>
              <a:rPr lang="en-US" sz="1100" dirty="0" smtClean="0">
                <a:solidFill>
                  <a:sysClr val="windowText" lastClr="000000">
                    <a:lumMod val="75000"/>
                    <a:lumOff val="25000"/>
                  </a:sysClr>
                </a:solidFill>
                <a:latin typeface="Calibri"/>
              </a:rPr>
              <a:t>Stock Exchange</a:t>
            </a:r>
            <a:endParaRPr lang="en-US" sz="1100" dirty="0">
              <a:solidFill>
                <a:sysClr val="windowText" lastClr="000000">
                  <a:lumMod val="75000"/>
                  <a:lumOff val="25000"/>
                </a:sysClr>
              </a:solidFill>
              <a:latin typeface="Calibri"/>
            </a:endParaRPr>
          </a:p>
        </p:txBody>
      </p:sp>
      <p:sp>
        <p:nvSpPr>
          <p:cNvPr id="81" name="TextBox 80"/>
          <p:cNvSpPr txBox="1"/>
          <p:nvPr/>
        </p:nvSpPr>
        <p:spPr>
          <a:xfrm>
            <a:off x="5953108" y="2695213"/>
            <a:ext cx="602246"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1991</a:t>
            </a:r>
            <a:endParaRPr lang="en-US" sz="1400" b="1" dirty="0">
              <a:latin typeface="Calibri" panose="020F0502020204030204" pitchFamily="34" charset="0"/>
              <a:cs typeface="Arial" panose="020B0604020202020204" pitchFamily="34" charset="0"/>
            </a:endParaRPr>
          </a:p>
        </p:txBody>
      </p:sp>
      <p:cxnSp>
        <p:nvCxnSpPr>
          <p:cNvPr id="83" name="Straight Connector 82"/>
          <p:cNvCxnSpPr/>
          <p:nvPr/>
        </p:nvCxnSpPr>
        <p:spPr>
          <a:xfrm flipV="1">
            <a:off x="7239000" y="3877528"/>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7256494" y="3935768"/>
            <a:ext cx="1224799" cy="600164"/>
          </a:xfrm>
          <a:prstGeom prst="rect">
            <a:avLst/>
          </a:prstGeom>
          <a:noFill/>
          <a:ln>
            <a:noFill/>
          </a:ln>
        </p:spPr>
        <p:txBody>
          <a:bodyPr wrap="square" rtlCol="0">
            <a:spAutoFit/>
          </a:bodyPr>
          <a:lstStyle/>
          <a:p>
            <a:pPr lvl="0" fontAlgn="auto">
              <a:spcBef>
                <a:spcPct val="20000"/>
              </a:spcBef>
              <a:spcAft>
                <a:spcPts val="0"/>
              </a:spcAft>
              <a:defRPr/>
            </a:pPr>
            <a:r>
              <a:rPr lang="en-US" sz="1100" b="1" dirty="0" smtClean="0">
                <a:solidFill>
                  <a:sysClr val="windowText" lastClr="000000">
                    <a:lumMod val="75000"/>
                    <a:lumOff val="25000"/>
                  </a:sysClr>
                </a:solidFill>
                <a:latin typeface="Calibri"/>
              </a:rPr>
              <a:t>AEGON PURCHASES TRANSAMERICA</a:t>
            </a:r>
            <a:endParaRPr lang="en-US" sz="1100" dirty="0">
              <a:solidFill>
                <a:srgbClr val="0070C0"/>
              </a:solidFill>
              <a:latin typeface="Calibri"/>
            </a:endParaRPr>
          </a:p>
        </p:txBody>
      </p:sp>
      <p:sp>
        <p:nvSpPr>
          <p:cNvPr id="85" name="TextBox 84"/>
          <p:cNvSpPr txBox="1"/>
          <p:nvPr/>
        </p:nvSpPr>
        <p:spPr>
          <a:xfrm>
            <a:off x="6838950" y="4798333"/>
            <a:ext cx="822960"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1999</a:t>
            </a:r>
            <a:endParaRPr lang="en-US" sz="1400" b="1" dirty="0">
              <a:latin typeface="Calibri" panose="020F0502020204030204" pitchFamily="34" charset="0"/>
              <a:cs typeface="Arial" panose="020B0604020202020204" pitchFamily="34" charset="0"/>
            </a:endParaRPr>
          </a:p>
        </p:txBody>
      </p:sp>
      <p:cxnSp>
        <p:nvCxnSpPr>
          <p:cNvPr id="87" name="Straight Connector 86"/>
          <p:cNvCxnSpPr/>
          <p:nvPr/>
        </p:nvCxnSpPr>
        <p:spPr>
          <a:xfrm flipV="1">
            <a:off x="7837089" y="2960389"/>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7812342" y="2926080"/>
            <a:ext cx="1391836" cy="769441"/>
          </a:xfrm>
          <a:prstGeom prst="rect">
            <a:avLst/>
          </a:prstGeom>
          <a:noFill/>
          <a:ln>
            <a:noFill/>
          </a:ln>
        </p:spPr>
        <p:txBody>
          <a:bodyPr wrap="square" rtlCol="0">
            <a:spAutoFit/>
          </a:bodyPr>
          <a:lstStyle/>
          <a:p>
            <a:r>
              <a:rPr lang="en-US" sz="1100" dirty="0" smtClean="0">
                <a:latin typeface="Calibri" panose="020F0502020204030204" pitchFamily="34" charset="0"/>
                <a:cs typeface="Arial" panose="020B0604020202020204" pitchFamily="34" charset="0"/>
              </a:rPr>
              <a:t>Transamerica operates under its own brand name in North America</a:t>
            </a:r>
            <a:endParaRPr lang="en-US" sz="1400" b="1" dirty="0">
              <a:latin typeface="Calibri" panose="020F0502020204030204" pitchFamily="34" charset="0"/>
              <a:cs typeface="Arial" panose="020B0604020202020204" pitchFamily="34" charset="0"/>
            </a:endParaRPr>
          </a:p>
        </p:txBody>
      </p:sp>
      <p:sp>
        <p:nvSpPr>
          <p:cNvPr id="89" name="TextBox 88"/>
          <p:cNvSpPr txBox="1"/>
          <p:nvPr/>
        </p:nvSpPr>
        <p:spPr>
          <a:xfrm>
            <a:off x="7435134" y="2695213"/>
            <a:ext cx="807315" cy="307777"/>
          </a:xfrm>
          <a:prstGeom prst="rect">
            <a:avLst/>
          </a:prstGeom>
          <a:noFill/>
        </p:spPr>
        <p:txBody>
          <a:bodyPr wrap="square" rtlCol="0">
            <a:spAutoFit/>
          </a:bodyPr>
          <a:lstStyle/>
          <a:p>
            <a:pPr algn="ctr"/>
            <a:r>
              <a:rPr lang="en-US" sz="1400" b="1" dirty="0" smtClean="0">
                <a:latin typeface="Calibri" panose="020F0502020204030204" pitchFamily="34" charset="0"/>
                <a:cs typeface="Arial" panose="020B0604020202020204" pitchFamily="34" charset="0"/>
              </a:rPr>
              <a:t>Today</a:t>
            </a:r>
            <a:endParaRPr lang="en-US" sz="1400" b="1" dirty="0">
              <a:latin typeface="Calibri" panose="020F0502020204030204" pitchFamily="34" charset="0"/>
              <a:cs typeface="Arial" panose="020B0604020202020204" pitchFamily="34" charset="0"/>
            </a:endParaRPr>
          </a:p>
        </p:txBody>
      </p:sp>
      <p:cxnSp>
        <p:nvCxnSpPr>
          <p:cNvPr id="92" name="Straight Connector 91"/>
          <p:cNvCxnSpPr/>
          <p:nvPr/>
        </p:nvCxnSpPr>
        <p:spPr>
          <a:xfrm flipV="1">
            <a:off x="-4953" y="3864883"/>
            <a:ext cx="9144000" cy="1"/>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839613" y="3931920"/>
            <a:ext cx="1825548" cy="769441"/>
          </a:xfrm>
          <a:prstGeom prst="rect">
            <a:avLst/>
          </a:prstGeom>
          <a:noFill/>
          <a:ln>
            <a:noFill/>
          </a:ln>
        </p:spPr>
        <p:txBody>
          <a:bodyPr wrap="square" rtlCol="0">
            <a:spAutoFit/>
          </a:bodyPr>
          <a:lstStyle/>
          <a:p>
            <a:r>
              <a:rPr lang="en-US" sz="1100" dirty="0" smtClean="0">
                <a:latin typeface="Calibri" panose="020F0502020204030204" pitchFamily="34" charset="0"/>
                <a:cs typeface="Arial" panose="020B0604020202020204" pitchFamily="34" charset="0"/>
              </a:rPr>
              <a:t>Bank of America acquires Occidental Life Insurance through a holding company named Transamerica</a:t>
            </a:r>
            <a:endParaRPr lang="en-US" sz="1100" b="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1203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4A75A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840" y="1949825"/>
            <a:ext cx="7282902" cy="3563469"/>
          </a:xfrm>
        </p:spPr>
        <p:txBody>
          <a:bodyPr>
            <a:normAutofit fontScale="25000" lnSpcReduction="20000"/>
          </a:bodyPr>
          <a:lstStyle/>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History </a:t>
            </a:r>
            <a:r>
              <a:rPr lang="en-US" sz="8400" u="sng" dirty="0">
                <a:solidFill>
                  <a:schemeClr val="bg1">
                    <a:lumMod val="65000"/>
                  </a:schemeClr>
                </a:solidFill>
                <a:latin typeface="Calibri" panose="020F0502020204030204" pitchFamily="34" charset="0"/>
                <a:cs typeface="Calibri" panose="020F0502020204030204" pitchFamily="34" charset="0"/>
              </a:rPr>
              <a:t>of </a:t>
            </a:r>
            <a:r>
              <a:rPr lang="en-US" sz="8400" u="sng" dirty="0" smtClean="0">
                <a:solidFill>
                  <a:schemeClr val="bg1">
                    <a:lumMod val="65000"/>
                  </a:schemeClr>
                </a:solidFill>
                <a:latin typeface="Calibri" panose="020F0502020204030204" pitchFamily="34" charset="0"/>
                <a:cs typeface="Calibri" panose="020F0502020204030204" pitchFamily="34" charset="0"/>
              </a:rPr>
              <a:t>Aegon and Transamerica</a:t>
            </a:r>
            <a:r>
              <a:rPr lang="en-US" sz="8400" u="sng" dirty="0">
                <a:solidFill>
                  <a:schemeClr val="bg1">
                    <a:lumMod val="65000"/>
                  </a:schemeClr>
                </a:solidFill>
                <a:latin typeface="Calibri" panose="020F0502020204030204" pitchFamily="34" charset="0"/>
                <a:cs typeface="Calibri" panose="020F0502020204030204" pitchFamily="34" charset="0"/>
              </a:rPr>
              <a:t>	</a:t>
            </a:r>
            <a:r>
              <a:rPr lang="en-US" sz="8400" u="sng" dirty="0" smtClean="0">
                <a:solidFill>
                  <a:schemeClr val="bg1">
                    <a:lumMod val="65000"/>
                  </a:schemeClr>
                </a:solidFill>
                <a:latin typeface="Calibri" panose="020F0502020204030204" pitchFamily="34" charset="0"/>
                <a:cs typeface="Calibri" panose="020F0502020204030204" pitchFamily="34" charset="0"/>
              </a:rPr>
              <a:t>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endParaRPr lang="en-US" sz="8400" u="sng" dirty="0" smtClean="0">
              <a:solidFill>
                <a:schemeClr val="bg1"/>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solidFill>
                <a:latin typeface="Calibri" panose="020F0502020204030204" pitchFamily="34" charset="0"/>
                <a:cs typeface="Calibri" panose="020F0502020204030204" pitchFamily="34" charset="0"/>
              </a:rPr>
              <a:t>Transamerica </a:t>
            </a:r>
            <a:r>
              <a:rPr lang="en-US" sz="8400" u="sng" dirty="0">
                <a:solidFill>
                  <a:schemeClr val="bg1"/>
                </a:solidFill>
                <a:latin typeface="Calibri" panose="020F0502020204030204" pitchFamily="34" charset="0"/>
                <a:cs typeface="Calibri" panose="020F0502020204030204" pitchFamily="34" charset="0"/>
              </a:rPr>
              <a:t>Financial Advisors, Inc</a:t>
            </a:r>
            <a:r>
              <a:rPr lang="en-US" sz="8400" u="sng" dirty="0" smtClean="0">
                <a:solidFill>
                  <a:schemeClr val="bg1"/>
                </a:solidFill>
                <a:latin typeface="Calibri" panose="020F0502020204030204" pitchFamily="34" charset="0"/>
                <a:cs typeface="Calibri" panose="020F0502020204030204" pitchFamily="34" charset="0"/>
              </a:rPr>
              <a:t>.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TFA Investment Advisory Management Group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Transamerica® ONE Wealth Management Platform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Proposal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5</a:t>
            </a:fld>
            <a:endParaRPr lang="en-US" dirty="0"/>
          </a:p>
        </p:txBody>
      </p:sp>
    </p:spTree>
    <p:extLst>
      <p:ext uri="{BB962C8B-B14F-4D97-AF65-F5344CB8AC3E}">
        <p14:creationId xmlns:p14="http://schemas.microsoft.com/office/powerpoint/2010/main" val="872757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53903" y="406584"/>
            <a:ext cx="5274544" cy="3815792"/>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226033" y="1740532"/>
            <a:ext cx="4386308" cy="711555"/>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571500" lvl="2" algn="l" fontAlgn="auto">
              <a:lnSpc>
                <a:spcPct val="100000"/>
              </a:lnSpc>
              <a:spcBef>
                <a:spcPct val="20000"/>
              </a:spcBef>
              <a:spcAft>
                <a:spcPts val="0"/>
              </a:spcAft>
            </a:pPr>
            <a:r>
              <a:rPr lang="en-US" sz="1400" dirty="0">
                <a:solidFill>
                  <a:schemeClr val="bg1"/>
                </a:solidFill>
                <a:latin typeface="Calibri" panose="020F0502020204030204" pitchFamily="34" charset="0"/>
                <a:cs typeface="Calibri" panose="020F0502020204030204" pitchFamily="34" charset="0"/>
              </a:rPr>
              <a:t>Transamerica Financial Advisors, Inc. (“TFA”) is a  full-service, fully licensed, independent Broker/Dealer and Registered Investment Advisor with over 25 years of experience.  TFA has been a member of the Financial Industry Regulatory Authority (FINRA) since 1984. This enables the firm to provide a full range of financial products to our clients such as stocks, bonds, mutual funds and direct investments. </a:t>
            </a:r>
          </a:p>
        </p:txBody>
      </p:sp>
      <p:sp>
        <p:nvSpPr>
          <p:cNvPr id="7" name="Rectangle 6"/>
          <p:cNvSpPr/>
          <p:nvPr/>
        </p:nvSpPr>
        <p:spPr>
          <a:xfrm>
            <a:off x="6911788" y="4921624"/>
            <a:ext cx="1949763" cy="1654716"/>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7100047" y="5368974"/>
            <a:ext cx="1559857" cy="630875"/>
          </a:xfrm>
          <a:prstGeom prst="rect">
            <a:avLst/>
          </a:prstGeom>
        </p:spPr>
      </p:pic>
      <p:sp>
        <p:nvSpPr>
          <p:cNvPr id="2" name="TextBox 1"/>
          <p:cNvSpPr txBox="1"/>
          <p:nvPr/>
        </p:nvSpPr>
        <p:spPr>
          <a:xfrm>
            <a:off x="860807" y="681799"/>
            <a:ext cx="4800470" cy="954107"/>
          </a:xfrm>
          <a:prstGeom prst="rect">
            <a:avLst/>
          </a:prstGeom>
          <a:noFill/>
          <a:ln>
            <a:noFill/>
          </a:ln>
        </p:spPr>
        <p:txBody>
          <a:bodyPr wrap="square" rtlCol="0">
            <a:spAutoFit/>
          </a:bodyPr>
          <a:lstStyle/>
          <a:p>
            <a:r>
              <a:rPr lang="en-US" sz="2800" b="1" dirty="0">
                <a:solidFill>
                  <a:schemeClr val="bg1"/>
                </a:solidFill>
                <a:latin typeface="Calibri" panose="020F0502020204030204" pitchFamily="34" charset="0"/>
                <a:cs typeface="Calibri" panose="020F0502020204030204" pitchFamily="34" charset="0"/>
              </a:rPr>
              <a:t>Transamerica Financial Advisors, Inc.</a:t>
            </a:r>
          </a:p>
        </p:txBody>
      </p:sp>
    </p:spTree>
    <p:extLst>
      <p:ext uri="{BB962C8B-B14F-4D97-AF65-F5344CB8AC3E}">
        <p14:creationId xmlns:p14="http://schemas.microsoft.com/office/powerpoint/2010/main" val="3026832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83391" y="153614"/>
            <a:ext cx="7200900" cy="1485900"/>
          </a:xfrm>
        </p:spPr>
        <p:txBody>
          <a:bodyPr/>
          <a:lstStyle/>
          <a:p>
            <a:r>
              <a:rPr lang="en-US" dirty="0" smtClean="0">
                <a:solidFill>
                  <a:srgbClr val="4A75A2"/>
                </a:solidFill>
              </a:rPr>
              <a:t>Transamerica Financial Advisors, Inc.</a:t>
            </a:r>
            <a:endParaRPr lang="en-US" dirty="0">
              <a:solidFill>
                <a:srgbClr val="4A75A2"/>
              </a:solidFill>
            </a:endParaRPr>
          </a:p>
        </p:txBody>
      </p:sp>
      <p:sp>
        <p:nvSpPr>
          <p:cNvPr id="3" name="Content Placeholder 2"/>
          <p:cNvSpPr>
            <a:spLocks noGrp="1"/>
          </p:cNvSpPr>
          <p:nvPr>
            <p:ph idx="1"/>
          </p:nvPr>
        </p:nvSpPr>
        <p:spPr>
          <a:xfrm>
            <a:off x="-40649" y="3949093"/>
            <a:ext cx="8786603" cy="1752460"/>
          </a:xfrm>
        </p:spPr>
        <p:txBody>
          <a:bodyPr>
            <a:normAutofit fontScale="32500" lnSpcReduction="20000"/>
          </a:bodyPr>
          <a:lstStyle/>
          <a:p>
            <a:pPr marL="571500" lvl="2" indent="0" algn="ctr" eaLnBrk="1" fontAlgn="auto" hangingPunct="1">
              <a:lnSpc>
                <a:spcPct val="100000"/>
              </a:lnSpc>
              <a:spcBef>
                <a:spcPct val="20000"/>
              </a:spcBef>
              <a:spcAft>
                <a:spcPts val="0"/>
              </a:spcAft>
              <a:buNone/>
            </a:pPr>
            <a:r>
              <a:rPr lang="en-US" sz="6300" kern="1200" dirty="0" smtClean="0">
                <a:solidFill>
                  <a:srgbClr val="4A75A2"/>
                </a:solidFill>
                <a:latin typeface="Calibri" panose="020F0502020204030204" pitchFamily="34" charset="0"/>
                <a:cs typeface="Calibri" panose="020F0502020204030204" pitchFamily="34" charset="0"/>
              </a:rPr>
              <a:t>The SEC Registered Investment Advisor has over $3 billion in assets under administration (as of 12/31/2015), and has been serving its Investment Advisory Representatives and their clients since 1991.  TFA’s flagship Transamerica ONE Wealth Management Platform is a separately managed account program featuring both institutional and boutique money managers.  </a:t>
            </a:r>
          </a:p>
          <a:p>
            <a:pPr marL="571500" lvl="2" indent="0" eaLnBrk="1" fontAlgn="auto" hangingPunct="1">
              <a:lnSpc>
                <a:spcPct val="100000"/>
              </a:lnSpc>
              <a:spcBef>
                <a:spcPct val="20000"/>
              </a:spcBef>
              <a:spcAft>
                <a:spcPts val="0"/>
              </a:spcAft>
              <a:buNone/>
            </a:pPr>
            <a:endParaRPr lang="en-US" sz="2200" kern="1200" dirty="0" smtClean="0">
              <a:solidFill>
                <a:prstClr val="black">
                  <a:lumMod val="75000"/>
                  <a:lumOff val="25000"/>
                </a:prstClr>
              </a:solidFill>
              <a:latin typeface="Calibri"/>
            </a:endParaRPr>
          </a:p>
          <a:p>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7</a:t>
            </a:fld>
            <a:endParaRPr lang="en-US" dirty="0"/>
          </a:p>
        </p:txBody>
      </p:sp>
      <p:sp>
        <p:nvSpPr>
          <p:cNvPr id="7" name="Rectangle 6"/>
          <p:cNvSpPr/>
          <p:nvPr/>
        </p:nvSpPr>
        <p:spPr>
          <a:xfrm>
            <a:off x="3441597" y="6330633"/>
            <a:ext cx="2141933" cy="246221"/>
          </a:xfrm>
          <a:prstGeom prst="rect">
            <a:avLst/>
          </a:prstGeom>
        </p:spPr>
        <p:txBody>
          <a:bodyPr wrap="none">
            <a:spAutoFit/>
          </a:bodyPr>
          <a:lstStyle/>
          <a:p>
            <a:pPr algn="ctr"/>
            <a:r>
              <a:rPr lang="en-US" sz="1000" dirty="0" smtClean="0">
                <a:latin typeface="Calibri" panose="020F0502020204030204" pitchFamily="34" charset="0"/>
                <a:cs typeface="Calibri" panose="020F0502020204030204" pitchFamily="34" charset="0"/>
              </a:rPr>
              <a:t>Source: https</a:t>
            </a:r>
            <a:r>
              <a:rPr lang="en-US" sz="1000" dirty="0">
                <a:latin typeface="Calibri" panose="020F0502020204030204" pitchFamily="34" charset="0"/>
                <a:cs typeface="Calibri" panose="020F0502020204030204" pitchFamily="34" charset="0"/>
              </a:rPr>
              <a:t>://tfa.transamerica.com</a:t>
            </a:r>
          </a:p>
        </p:txBody>
      </p:sp>
      <p:sp>
        <p:nvSpPr>
          <p:cNvPr id="5" name="Rectangle 4"/>
          <p:cNvSpPr/>
          <p:nvPr/>
        </p:nvSpPr>
        <p:spPr>
          <a:xfrm>
            <a:off x="855791" y="1695959"/>
            <a:ext cx="2227371" cy="1445559"/>
          </a:xfrm>
          <a:prstGeom prst="rect">
            <a:avLst/>
          </a:prstGeom>
          <a:solidFill>
            <a:srgbClr val="4A75A2"/>
          </a:solidFill>
          <a:ln cap="rnd" cmpd="dbl">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36876" y="2106217"/>
            <a:ext cx="1779181" cy="584775"/>
          </a:xfrm>
          <a:prstGeom prst="rect">
            <a:avLst/>
          </a:prstGeom>
          <a:noFill/>
        </p:spPr>
        <p:txBody>
          <a:bodyPr wrap="square" rtlCol="0">
            <a:spAutoFit/>
          </a:bodyPr>
          <a:lstStyle/>
          <a:p>
            <a:pPr algn="ctr"/>
            <a:r>
              <a:rPr lang="en-US" b="1" dirty="0">
                <a:solidFill>
                  <a:schemeClr val="bg1"/>
                </a:solidFill>
                <a:latin typeface="Calibri"/>
              </a:rPr>
              <a:t>$12 Billion in Customer Assets</a:t>
            </a:r>
            <a:endParaRPr lang="en-US" dirty="0">
              <a:solidFill>
                <a:schemeClr val="bg1"/>
              </a:solidFill>
            </a:endParaRPr>
          </a:p>
        </p:txBody>
      </p:sp>
      <p:sp>
        <p:nvSpPr>
          <p:cNvPr id="10" name="Rectangle 9"/>
          <p:cNvSpPr/>
          <p:nvPr/>
        </p:nvSpPr>
        <p:spPr>
          <a:xfrm>
            <a:off x="3498305" y="1707486"/>
            <a:ext cx="2227371" cy="1445559"/>
          </a:xfrm>
          <a:prstGeom prst="rect">
            <a:avLst/>
          </a:prstGeom>
          <a:solidFill>
            <a:srgbClr val="002060"/>
          </a:solidFill>
          <a:ln cap="rn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43716" y="1994225"/>
            <a:ext cx="1575458" cy="830997"/>
          </a:xfrm>
          <a:prstGeom prst="rect">
            <a:avLst/>
          </a:prstGeom>
          <a:noFill/>
        </p:spPr>
        <p:txBody>
          <a:bodyPr wrap="square" rtlCol="0">
            <a:spAutoFit/>
          </a:bodyPr>
          <a:lstStyle/>
          <a:p>
            <a:pPr algn="ctr"/>
            <a:r>
              <a:rPr lang="en-US" b="1" dirty="0">
                <a:solidFill>
                  <a:schemeClr val="bg1"/>
                </a:solidFill>
                <a:latin typeface="Calibri"/>
              </a:rPr>
              <a:t>3,500 Registered Representatives</a:t>
            </a:r>
            <a:endParaRPr lang="en-US" dirty="0">
              <a:solidFill>
                <a:schemeClr val="bg1"/>
              </a:solidFill>
            </a:endParaRPr>
          </a:p>
        </p:txBody>
      </p:sp>
      <p:sp>
        <p:nvSpPr>
          <p:cNvPr id="15" name="Rectangle 14"/>
          <p:cNvSpPr/>
          <p:nvPr/>
        </p:nvSpPr>
        <p:spPr>
          <a:xfrm>
            <a:off x="6084176" y="1698404"/>
            <a:ext cx="2205318" cy="1445559"/>
          </a:xfrm>
          <a:prstGeom prst="rect">
            <a:avLst/>
          </a:prstGeom>
          <a:solidFill>
            <a:srgbClr val="C00000"/>
          </a:solidFill>
          <a:ln cap="rn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953670" y="1988326"/>
            <a:ext cx="2034217" cy="830997"/>
          </a:xfrm>
          <a:prstGeom prst="rect">
            <a:avLst/>
          </a:prstGeom>
          <a:noFill/>
        </p:spPr>
        <p:txBody>
          <a:bodyPr wrap="square" rtlCol="0">
            <a:spAutoFit/>
          </a:bodyPr>
          <a:lstStyle/>
          <a:p>
            <a:pPr marL="571500" lvl="2" indent="0" algn="ctr" eaLnBrk="1" fontAlgn="auto" hangingPunct="1">
              <a:lnSpc>
                <a:spcPct val="100000"/>
              </a:lnSpc>
              <a:spcBef>
                <a:spcPct val="20000"/>
              </a:spcBef>
              <a:spcAft>
                <a:spcPts val="0"/>
              </a:spcAft>
              <a:buNone/>
            </a:pPr>
            <a:r>
              <a:rPr lang="en-US" b="1" dirty="0">
                <a:solidFill>
                  <a:schemeClr val="bg1"/>
                </a:solidFill>
                <a:latin typeface="Calibri"/>
              </a:rPr>
              <a:t>350 Branch Offices Nationwide</a:t>
            </a:r>
          </a:p>
        </p:txBody>
      </p:sp>
    </p:spTree>
    <p:extLst>
      <p:ext uri="{BB962C8B-B14F-4D97-AF65-F5344CB8AC3E}">
        <p14:creationId xmlns:p14="http://schemas.microsoft.com/office/powerpoint/2010/main" val="4029733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4A75A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840" y="1366165"/>
            <a:ext cx="7282902" cy="3563469"/>
          </a:xfrm>
        </p:spPr>
        <p:txBody>
          <a:bodyPr>
            <a:normAutofit fontScale="25000" lnSpcReduction="20000"/>
          </a:bodyPr>
          <a:lstStyle/>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History </a:t>
            </a:r>
            <a:r>
              <a:rPr lang="en-US" sz="8400" u="sng" dirty="0">
                <a:solidFill>
                  <a:schemeClr val="bg1">
                    <a:lumMod val="65000"/>
                  </a:schemeClr>
                </a:solidFill>
                <a:latin typeface="Calibri" panose="020F0502020204030204" pitchFamily="34" charset="0"/>
                <a:cs typeface="Calibri" panose="020F0502020204030204" pitchFamily="34" charset="0"/>
              </a:rPr>
              <a:t>of </a:t>
            </a:r>
            <a:r>
              <a:rPr lang="en-US" sz="8400" u="sng" dirty="0" smtClean="0">
                <a:solidFill>
                  <a:schemeClr val="bg1">
                    <a:lumMod val="65000"/>
                  </a:schemeClr>
                </a:solidFill>
                <a:latin typeface="Calibri" panose="020F0502020204030204" pitchFamily="34" charset="0"/>
                <a:cs typeface="Calibri" panose="020F0502020204030204" pitchFamily="34" charset="0"/>
              </a:rPr>
              <a:t>Aegon and Transamerica</a:t>
            </a:r>
            <a:r>
              <a:rPr lang="en-US" sz="8400" u="sng" dirty="0">
                <a:solidFill>
                  <a:schemeClr val="bg1">
                    <a:lumMod val="65000"/>
                  </a:schemeClr>
                </a:solidFill>
                <a:latin typeface="Calibri" panose="020F0502020204030204" pitchFamily="34" charset="0"/>
                <a:cs typeface="Calibri" panose="020F0502020204030204" pitchFamily="34" charset="0"/>
              </a:rPr>
              <a:t>	</a:t>
            </a:r>
            <a:r>
              <a:rPr lang="en-US" sz="8400" u="sng" dirty="0" smtClean="0">
                <a:solidFill>
                  <a:schemeClr val="bg1">
                    <a:lumMod val="65000"/>
                  </a:schemeClr>
                </a:solidFill>
                <a:latin typeface="Calibri" panose="020F0502020204030204" pitchFamily="34" charset="0"/>
                <a:cs typeface="Calibri" panose="020F0502020204030204" pitchFamily="34" charset="0"/>
              </a:rPr>
              <a:t>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endParaRPr lang="en-US" sz="8400" u="sng" dirty="0" smtClean="0">
              <a:solidFill>
                <a:schemeClr val="bg1"/>
              </a:solidFill>
              <a:latin typeface="Calibri" panose="020F0502020204030204" pitchFamily="34" charset="0"/>
              <a:cs typeface="Calibri" panose="020F0502020204030204" pitchFamily="34" charset="0"/>
            </a:endParaRPr>
          </a:p>
          <a:p>
            <a:pPr marL="0" lvl="0" indent="0">
              <a:spcBef>
                <a:spcPts val="600"/>
              </a:spcBef>
              <a:spcAft>
                <a:spcPts val="600"/>
              </a:spcAft>
              <a:buNone/>
            </a:pPr>
            <a:r>
              <a:rPr lang="en-US" sz="8400" u="sng" dirty="0">
                <a:solidFill>
                  <a:prstClr val="white">
                    <a:lumMod val="65000"/>
                  </a:prstClr>
                </a:solidFill>
                <a:latin typeface="Calibri" panose="020F0502020204030204" pitchFamily="34" charset="0"/>
                <a:cs typeface="Calibri" panose="020F0502020204030204" pitchFamily="34" charset="0"/>
              </a:rPr>
              <a:t>Investment Advisory Management Group	    	</a:t>
            </a:r>
            <a:r>
              <a:rPr lang="en-US" sz="8400" u="sng" dirty="0" smtClean="0">
                <a:solidFill>
                  <a:prstClr val="white">
                    <a:lumMod val="65000"/>
                  </a:prstClr>
                </a:solidFill>
                <a:latin typeface="Calibri" panose="020F0502020204030204" pitchFamily="34" charset="0"/>
                <a:cs typeface="Calibri" panose="020F0502020204030204" pitchFamily="34" charset="0"/>
              </a:rPr>
              <a:t>                </a:t>
            </a:r>
            <a:r>
              <a:rPr lang="en-US" sz="8400" u="sng" dirty="0">
                <a:solidFill>
                  <a:prstClr val="white">
                    <a:lumMod val="65000"/>
                  </a:prstClr>
                </a:solidFill>
                <a:latin typeface="Calibri" panose="020F0502020204030204" pitchFamily="34" charset="0"/>
                <a:cs typeface="Calibri" panose="020F0502020204030204" pitchFamily="34" charset="0"/>
              </a:rPr>
              <a:t>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solidFill>
                <a:latin typeface="Calibri" panose="020F0502020204030204" pitchFamily="34" charset="0"/>
                <a:cs typeface="Calibri" panose="020F0502020204030204" pitchFamily="34" charset="0"/>
              </a:rPr>
              <a:t>TFA Investment Advisory Management Group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Transamerica® ONE Wealth Management Platform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Proposal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8</a:t>
            </a:fld>
            <a:endParaRPr lang="en-US" dirty="0"/>
          </a:p>
        </p:txBody>
      </p:sp>
    </p:spTree>
    <p:extLst>
      <p:ext uri="{BB962C8B-B14F-4D97-AF65-F5344CB8AC3E}">
        <p14:creationId xmlns:p14="http://schemas.microsoft.com/office/powerpoint/2010/main" val="239455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53903" y="406584"/>
            <a:ext cx="5274544" cy="3815792"/>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710127" y="2452088"/>
            <a:ext cx="4386308" cy="711555"/>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fontAlgn="auto">
              <a:lnSpc>
                <a:spcPct val="100000"/>
              </a:lnSpc>
              <a:spcAft>
                <a:spcPts val="0"/>
              </a:spcAft>
            </a:pPr>
            <a:r>
              <a:rPr lang="en-US" sz="1600" dirty="0" smtClean="0">
                <a:solidFill>
                  <a:schemeClr val="bg1"/>
                </a:solidFill>
                <a:latin typeface="Century Gothic" panose="020B0502020202020204" pitchFamily="34" charset="0"/>
                <a:ea typeface="Batang" panose="02030600000101010101" pitchFamily="18" charset="-127"/>
                <a:cs typeface="Calibri" panose="020F0502020204030204" pitchFamily="34" charset="0"/>
              </a:rPr>
              <a:t>Transamerica Financial Advisors, Inc. is an SEC Registered Investment Advisor</a:t>
            </a:r>
            <a:endParaRPr lang="en-US" sz="1600" dirty="0">
              <a:solidFill>
                <a:schemeClr val="bg1"/>
              </a:solidFill>
              <a:latin typeface="Century Gothic" panose="020B0502020202020204" pitchFamily="34" charset="0"/>
              <a:ea typeface="Batang" panose="02030600000101010101" pitchFamily="18" charset="-127"/>
              <a:cs typeface="Calibri" panose="020F0502020204030204" pitchFamily="34" charset="0"/>
            </a:endParaRPr>
          </a:p>
        </p:txBody>
      </p:sp>
      <p:sp>
        <p:nvSpPr>
          <p:cNvPr id="7" name="Rectangle 6"/>
          <p:cNvSpPr/>
          <p:nvPr/>
        </p:nvSpPr>
        <p:spPr>
          <a:xfrm>
            <a:off x="6911788" y="4921624"/>
            <a:ext cx="1949763" cy="1654716"/>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7100047" y="5368974"/>
            <a:ext cx="1559857" cy="630875"/>
          </a:xfrm>
          <a:prstGeom prst="rect">
            <a:avLst/>
          </a:prstGeom>
        </p:spPr>
      </p:pic>
      <p:sp>
        <p:nvSpPr>
          <p:cNvPr id="2" name="TextBox 1"/>
          <p:cNvSpPr txBox="1"/>
          <p:nvPr/>
        </p:nvSpPr>
        <p:spPr>
          <a:xfrm>
            <a:off x="710127" y="1181762"/>
            <a:ext cx="4800470" cy="1015663"/>
          </a:xfrm>
          <a:prstGeom prst="rect">
            <a:avLst/>
          </a:prstGeom>
          <a:noFill/>
          <a:ln>
            <a:noFill/>
          </a:ln>
        </p:spPr>
        <p:txBody>
          <a:bodyPr wrap="square" rtlCol="0">
            <a:spAutoFit/>
          </a:bodyPr>
          <a:lstStyle/>
          <a:p>
            <a:r>
              <a:rPr lang="en-US" sz="3000" b="1" dirty="0" smtClean="0">
                <a:solidFill>
                  <a:schemeClr val="bg1"/>
                </a:solidFill>
                <a:latin typeface="Century Gothic" panose="020B0502020202020204" pitchFamily="34" charset="0"/>
                <a:cs typeface="Calibri" panose="020F0502020204030204" pitchFamily="34" charset="0"/>
              </a:rPr>
              <a:t>TFA </a:t>
            </a:r>
            <a:r>
              <a:rPr lang="en-US" sz="3000" b="1" dirty="0" smtClean="0">
                <a:solidFill>
                  <a:schemeClr val="bg1"/>
                </a:solidFill>
                <a:latin typeface="Century Gothic" panose="020B0502020202020204" pitchFamily="34" charset="0"/>
                <a:ea typeface="Batang" panose="02030600000101010101" pitchFamily="18" charset="-127"/>
                <a:cs typeface="Calibri" panose="020F0502020204030204" pitchFamily="34" charset="0"/>
              </a:rPr>
              <a:t>Investment</a:t>
            </a:r>
            <a:r>
              <a:rPr lang="en-US" sz="3000" b="1" dirty="0" smtClean="0">
                <a:solidFill>
                  <a:schemeClr val="bg1"/>
                </a:solidFill>
                <a:latin typeface="Century Gothic" panose="020B0502020202020204" pitchFamily="34" charset="0"/>
                <a:cs typeface="Calibri" panose="020F0502020204030204" pitchFamily="34" charset="0"/>
              </a:rPr>
              <a:t> Advisory Management Group</a:t>
            </a:r>
            <a:endParaRPr lang="en-US" sz="3000" b="1" dirty="0">
              <a:solidFill>
                <a:schemeClr val="bg1"/>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768735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Hexagon 17"/>
          <p:cNvSpPr/>
          <p:nvPr/>
        </p:nvSpPr>
        <p:spPr>
          <a:xfrm rot="16200000">
            <a:off x="5356122" y="2160670"/>
            <a:ext cx="1624519" cy="1420238"/>
          </a:xfrm>
          <a:prstGeom prst="hexag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28660" y="111865"/>
            <a:ext cx="7200900" cy="1485900"/>
          </a:xfrm>
        </p:spPr>
        <p:txBody>
          <a:bodyPr/>
          <a:lstStyle/>
          <a:p>
            <a:pPr algn="ctr"/>
            <a:r>
              <a:rPr lang="en-US" dirty="0" smtClean="0">
                <a:solidFill>
                  <a:srgbClr val="002060"/>
                </a:solidFill>
              </a:rPr>
              <a:t>TFA Investment Advisory </a:t>
            </a:r>
            <a:br>
              <a:rPr lang="en-US" dirty="0" smtClean="0">
                <a:solidFill>
                  <a:srgbClr val="002060"/>
                </a:solidFill>
              </a:rPr>
            </a:br>
            <a:r>
              <a:rPr lang="en-US" dirty="0" smtClean="0">
                <a:solidFill>
                  <a:srgbClr val="002060"/>
                </a:solidFill>
              </a:rPr>
              <a:t>Management Group</a:t>
            </a:r>
            <a:endParaRPr lang="en-US" dirty="0">
              <a:solidFill>
                <a:srgbClr val="002060"/>
              </a:solidFill>
            </a:endParaRPr>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10</a:t>
            </a:fld>
            <a:endParaRPr lang="en-US" dirty="0"/>
          </a:p>
        </p:txBody>
      </p:sp>
      <p:sp>
        <p:nvSpPr>
          <p:cNvPr id="8" name="TextBox 7"/>
          <p:cNvSpPr txBox="1"/>
          <p:nvPr/>
        </p:nvSpPr>
        <p:spPr>
          <a:xfrm>
            <a:off x="5458262" y="2332698"/>
            <a:ext cx="1475460" cy="1323439"/>
          </a:xfrm>
          <a:prstGeom prst="rect">
            <a:avLst/>
          </a:prstGeom>
          <a:noFill/>
        </p:spPr>
        <p:txBody>
          <a:bodyPr wrap="square" rtlCol="0">
            <a:spAutoFit/>
          </a:bodyPr>
          <a:lstStyle/>
          <a:p>
            <a:pPr lvl="0" algn="ctr"/>
            <a:r>
              <a:rPr lang="en-US" dirty="0" smtClean="0">
                <a:solidFill>
                  <a:schemeClr val="bg1"/>
                </a:solidFill>
              </a:rPr>
              <a:t>Average </a:t>
            </a:r>
            <a:r>
              <a:rPr lang="en-US" dirty="0">
                <a:solidFill>
                  <a:schemeClr val="bg1"/>
                </a:solidFill>
              </a:rPr>
              <a:t>Industry Experience: 14 Years</a:t>
            </a:r>
          </a:p>
          <a:p>
            <a:endParaRPr lang="en-US" dirty="0">
              <a:solidFill>
                <a:schemeClr val="bg1"/>
              </a:solidFill>
            </a:endParaRPr>
          </a:p>
        </p:txBody>
      </p:sp>
      <p:sp>
        <p:nvSpPr>
          <p:cNvPr id="14" name="Hexagon 13"/>
          <p:cNvSpPr/>
          <p:nvPr/>
        </p:nvSpPr>
        <p:spPr>
          <a:xfrm rot="16200000">
            <a:off x="3793115" y="2177532"/>
            <a:ext cx="1624519" cy="1420238"/>
          </a:xfrm>
          <a:prstGeom prst="hex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exagon 14"/>
          <p:cNvSpPr/>
          <p:nvPr/>
        </p:nvSpPr>
        <p:spPr>
          <a:xfrm rot="16200000">
            <a:off x="3001457" y="3523063"/>
            <a:ext cx="1624519" cy="1420238"/>
          </a:xfrm>
          <a:prstGeom prst="hexagon">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15"/>
          <p:cNvSpPr/>
          <p:nvPr/>
        </p:nvSpPr>
        <p:spPr>
          <a:xfrm rot="16200000">
            <a:off x="4551396" y="3523064"/>
            <a:ext cx="1624519" cy="1420238"/>
          </a:xfrm>
          <a:prstGeom prst="hexagon">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rot="16200000">
            <a:off x="2236117" y="2142924"/>
            <a:ext cx="1624519" cy="1420238"/>
          </a:xfrm>
          <a:prstGeom prst="hexag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733273" y="2578403"/>
            <a:ext cx="1706535" cy="584775"/>
          </a:xfrm>
          <a:prstGeom prst="rect">
            <a:avLst/>
          </a:prstGeom>
          <a:noFill/>
        </p:spPr>
        <p:txBody>
          <a:bodyPr wrap="square" rtlCol="0">
            <a:spAutoFit/>
          </a:bodyPr>
          <a:lstStyle/>
          <a:p>
            <a:pPr algn="ctr"/>
            <a:r>
              <a:rPr lang="en-US" dirty="0" smtClean="0">
                <a:solidFill>
                  <a:schemeClr val="bg1"/>
                </a:solidFill>
              </a:rPr>
              <a:t>6 Dedicated Professionals</a:t>
            </a:r>
            <a:endParaRPr lang="en-US" dirty="0">
              <a:solidFill>
                <a:schemeClr val="bg1"/>
              </a:solidFill>
            </a:endParaRPr>
          </a:p>
        </p:txBody>
      </p:sp>
      <p:sp>
        <p:nvSpPr>
          <p:cNvPr id="21" name="TextBox 20"/>
          <p:cNvSpPr txBox="1"/>
          <p:nvPr/>
        </p:nvSpPr>
        <p:spPr>
          <a:xfrm>
            <a:off x="3275690" y="3794175"/>
            <a:ext cx="1643975" cy="830997"/>
          </a:xfrm>
          <a:prstGeom prst="rect">
            <a:avLst/>
          </a:prstGeom>
          <a:noFill/>
        </p:spPr>
        <p:txBody>
          <a:bodyPr wrap="square" rtlCol="0">
            <a:spAutoFit/>
          </a:bodyPr>
          <a:lstStyle/>
          <a:p>
            <a:r>
              <a:rPr lang="en-US" dirty="0" smtClean="0">
                <a:solidFill>
                  <a:schemeClr val="bg1"/>
                </a:solidFill>
              </a:rPr>
              <a:t>Director, Advisory Services</a:t>
            </a:r>
            <a:endParaRPr lang="en-US" dirty="0">
              <a:solidFill>
                <a:schemeClr val="bg1"/>
              </a:solidFill>
            </a:endParaRPr>
          </a:p>
        </p:txBody>
      </p:sp>
      <p:sp>
        <p:nvSpPr>
          <p:cNvPr id="22" name="TextBox 21"/>
          <p:cNvSpPr txBox="1"/>
          <p:nvPr/>
        </p:nvSpPr>
        <p:spPr>
          <a:xfrm>
            <a:off x="4565987" y="3785010"/>
            <a:ext cx="1595336" cy="830997"/>
          </a:xfrm>
          <a:prstGeom prst="rect">
            <a:avLst/>
          </a:prstGeom>
          <a:noFill/>
        </p:spPr>
        <p:txBody>
          <a:bodyPr wrap="square" rtlCol="0">
            <a:spAutoFit/>
          </a:bodyPr>
          <a:lstStyle/>
          <a:p>
            <a:pPr algn="ctr"/>
            <a:r>
              <a:rPr lang="en-US" dirty="0" smtClean="0">
                <a:solidFill>
                  <a:schemeClr val="bg1"/>
                </a:solidFill>
              </a:rPr>
              <a:t>Investment Management Professional</a:t>
            </a:r>
            <a:endParaRPr lang="en-US" dirty="0">
              <a:solidFill>
                <a:schemeClr val="bg1"/>
              </a:solidFill>
            </a:endParaRPr>
          </a:p>
        </p:txBody>
      </p:sp>
      <p:sp>
        <p:nvSpPr>
          <p:cNvPr id="23" name="TextBox 22"/>
          <p:cNvSpPr txBox="1"/>
          <p:nvPr/>
        </p:nvSpPr>
        <p:spPr>
          <a:xfrm>
            <a:off x="2161805" y="2432202"/>
            <a:ext cx="1741251" cy="830997"/>
          </a:xfrm>
          <a:prstGeom prst="rect">
            <a:avLst/>
          </a:prstGeom>
          <a:noFill/>
        </p:spPr>
        <p:txBody>
          <a:bodyPr wrap="square" rtlCol="0">
            <a:spAutoFit/>
          </a:bodyPr>
          <a:lstStyle/>
          <a:p>
            <a:pPr algn="ctr"/>
            <a:r>
              <a:rPr lang="en-US" dirty="0" smtClean="0">
                <a:solidFill>
                  <a:schemeClr val="bg1"/>
                </a:solidFill>
              </a:rPr>
              <a:t>3 Advisory Services Professionals</a:t>
            </a:r>
            <a:endParaRPr lang="en-US" dirty="0">
              <a:solidFill>
                <a:schemeClr val="bg1"/>
              </a:solidFill>
            </a:endParaRPr>
          </a:p>
        </p:txBody>
      </p:sp>
    </p:spTree>
    <p:extLst>
      <p:ext uri="{BB962C8B-B14F-4D97-AF65-F5344CB8AC3E}">
        <p14:creationId xmlns:p14="http://schemas.microsoft.com/office/powerpoint/2010/main" val="389151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17"/>
          <p:cNvSpPr/>
          <p:nvPr/>
        </p:nvSpPr>
        <p:spPr>
          <a:xfrm>
            <a:off x="1272208" y="-100"/>
            <a:ext cx="7871791" cy="1033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1272209" cy="1033670"/>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69017" y="648915"/>
            <a:ext cx="3390945" cy="400110"/>
          </a:xfrm>
        </p:spPr>
        <p:txBody>
          <a:bodyPr>
            <a:normAutofit fontScale="90000"/>
          </a:bodyPr>
          <a:lstStyle/>
          <a:p>
            <a:r>
              <a:rPr lang="en-US" b="1" dirty="0" smtClean="0">
                <a:solidFill>
                  <a:schemeClr val="bg1"/>
                </a:solidFill>
              </a:rPr>
              <a:t>Our Team of Experts</a:t>
            </a:r>
            <a:endParaRPr lang="en-US" b="1" dirty="0">
              <a:solidFill>
                <a:schemeClr val="bg1"/>
              </a:solidFill>
            </a:endParaRPr>
          </a:p>
        </p:txBody>
      </p:sp>
      <p:sp>
        <p:nvSpPr>
          <p:cNvPr id="6" name="Content Placeholder 2"/>
          <p:cNvSpPr>
            <a:spLocks noGrp="1"/>
          </p:cNvSpPr>
          <p:nvPr>
            <p:ph idx="1"/>
          </p:nvPr>
        </p:nvSpPr>
        <p:spPr>
          <a:xfrm>
            <a:off x="237247" y="3955627"/>
            <a:ext cx="4114800" cy="2547786"/>
          </a:xfrm>
        </p:spPr>
        <p:txBody>
          <a:bodyPr>
            <a:normAutofit/>
          </a:bodyPr>
          <a:lstStyle/>
          <a:p>
            <a:pPr marL="0" lvl="0" indent="0" algn="r" eaLnBrk="1" fontAlgn="auto" hangingPunct="1">
              <a:lnSpc>
                <a:spcPct val="100000"/>
              </a:lnSpc>
              <a:spcBef>
                <a:spcPts val="0"/>
              </a:spcBef>
              <a:spcAft>
                <a:spcPts val="0"/>
              </a:spcAft>
              <a:buNone/>
            </a:pPr>
            <a:r>
              <a:rPr lang="en-US" sz="1600" b="1" kern="1200" dirty="0" smtClean="0">
                <a:solidFill>
                  <a:srgbClr val="4A75A2"/>
                </a:solidFill>
                <a:latin typeface="Calibri"/>
              </a:rPr>
              <a:t>Scott Nishimura</a:t>
            </a:r>
            <a:endParaRPr lang="en-US" sz="1600" b="1" kern="1200" dirty="0">
              <a:solidFill>
                <a:srgbClr val="4A75A2"/>
              </a:solidFill>
              <a:latin typeface="Calibri"/>
            </a:endParaRPr>
          </a:p>
          <a:p>
            <a:pPr marL="0" lvl="0" indent="0" algn="r" eaLnBrk="1" fontAlgn="auto" hangingPunct="1">
              <a:lnSpc>
                <a:spcPct val="100000"/>
              </a:lnSpc>
              <a:spcBef>
                <a:spcPts val="0"/>
              </a:spcBef>
              <a:spcAft>
                <a:spcPts val="0"/>
              </a:spcAft>
              <a:buNone/>
            </a:pPr>
            <a:r>
              <a:rPr lang="en-US" sz="1600" i="1" kern="1200" dirty="0" smtClean="0">
                <a:solidFill>
                  <a:srgbClr val="002060"/>
                </a:solidFill>
                <a:latin typeface="Calibri"/>
              </a:rPr>
              <a:t>Director, </a:t>
            </a:r>
            <a:r>
              <a:rPr lang="en-US" sz="1600" i="1" kern="1200" dirty="0">
                <a:solidFill>
                  <a:srgbClr val="002060"/>
                </a:solidFill>
                <a:latin typeface="Calibri"/>
              </a:rPr>
              <a:t>Advisory Services</a:t>
            </a:r>
          </a:p>
          <a:p>
            <a:pPr marL="0" lvl="0" indent="0" algn="r" eaLnBrk="1" fontAlgn="auto" hangingPunct="1">
              <a:lnSpc>
                <a:spcPct val="100000"/>
              </a:lnSpc>
              <a:spcBef>
                <a:spcPts val="0"/>
              </a:spcBef>
              <a:spcAft>
                <a:spcPts val="0"/>
              </a:spcAft>
              <a:buNone/>
            </a:pPr>
            <a:r>
              <a:rPr lang="en-US" sz="1200" kern="1200" dirty="0">
                <a:solidFill>
                  <a:prstClr val="black"/>
                </a:solidFill>
                <a:latin typeface="Calibri"/>
              </a:rPr>
              <a:t>Mr. </a:t>
            </a:r>
            <a:r>
              <a:rPr lang="en-US" sz="1200" kern="1200" dirty="0" smtClean="0">
                <a:solidFill>
                  <a:prstClr val="black"/>
                </a:solidFill>
                <a:latin typeface="Calibri"/>
              </a:rPr>
              <a:t>Nishimura began his career in the financial </a:t>
            </a:r>
            <a:r>
              <a:rPr lang="en-US" sz="1200" kern="1200" dirty="0">
                <a:solidFill>
                  <a:prstClr val="black"/>
                </a:solidFill>
                <a:latin typeface="Calibri"/>
              </a:rPr>
              <a:t>services </a:t>
            </a:r>
            <a:r>
              <a:rPr lang="en-US" sz="1200" kern="1200" dirty="0" smtClean="0">
                <a:solidFill>
                  <a:prstClr val="black"/>
                </a:solidFill>
                <a:latin typeface="Calibri"/>
              </a:rPr>
              <a:t>industry in 1994.  He is </a:t>
            </a:r>
            <a:r>
              <a:rPr lang="en-US" sz="1200" kern="1200" dirty="0">
                <a:solidFill>
                  <a:prstClr val="black"/>
                </a:solidFill>
                <a:latin typeface="Calibri"/>
              </a:rPr>
              <a:t>a graduate of </a:t>
            </a:r>
            <a:r>
              <a:rPr lang="en-US" sz="1200" kern="1200" dirty="0" smtClean="0">
                <a:solidFill>
                  <a:prstClr val="black"/>
                </a:solidFill>
                <a:latin typeface="Calibri"/>
              </a:rPr>
              <a:t>the </a:t>
            </a:r>
            <a:r>
              <a:rPr lang="en-US" sz="1200" kern="1200" dirty="0">
                <a:solidFill>
                  <a:prstClr val="black"/>
                </a:solidFill>
                <a:latin typeface="Calibri"/>
              </a:rPr>
              <a:t>University </a:t>
            </a:r>
            <a:r>
              <a:rPr lang="en-US" sz="1200" kern="1200" dirty="0" smtClean="0">
                <a:solidFill>
                  <a:prstClr val="black"/>
                </a:solidFill>
                <a:latin typeface="Calibri"/>
              </a:rPr>
              <a:t>of Southern California and </a:t>
            </a:r>
            <a:r>
              <a:rPr lang="en-US" sz="1200" kern="1200" dirty="0">
                <a:solidFill>
                  <a:prstClr val="black"/>
                </a:solidFill>
                <a:latin typeface="Calibri"/>
              </a:rPr>
              <a:t>holds a </a:t>
            </a:r>
            <a:r>
              <a:rPr lang="en-US" sz="1200" kern="1200" dirty="0" smtClean="0">
                <a:solidFill>
                  <a:prstClr val="black"/>
                </a:solidFill>
                <a:latin typeface="Calibri"/>
              </a:rPr>
              <a:t>B.S. </a:t>
            </a:r>
            <a:r>
              <a:rPr lang="en-US" sz="1200" kern="1200" dirty="0">
                <a:solidFill>
                  <a:prstClr val="black"/>
                </a:solidFill>
                <a:latin typeface="Calibri"/>
              </a:rPr>
              <a:t>in Business Administration with an emphasis in </a:t>
            </a:r>
            <a:r>
              <a:rPr lang="en-US" sz="1200" kern="1200" dirty="0" smtClean="0">
                <a:solidFill>
                  <a:prstClr val="black"/>
                </a:solidFill>
                <a:latin typeface="Calibri"/>
              </a:rPr>
              <a:t>Marketing.  Mr. Nishimura </a:t>
            </a:r>
            <a:r>
              <a:rPr lang="en-US" sz="1200" kern="1200" dirty="0">
                <a:solidFill>
                  <a:prstClr val="black"/>
                </a:solidFill>
                <a:latin typeface="Calibri"/>
              </a:rPr>
              <a:t>currently holds </a:t>
            </a:r>
            <a:r>
              <a:rPr lang="en-US" sz="1200" kern="1200" dirty="0" smtClean="0">
                <a:solidFill>
                  <a:prstClr val="black"/>
                </a:solidFill>
                <a:latin typeface="Calibri"/>
              </a:rPr>
              <a:t>FINRA Series </a:t>
            </a:r>
            <a:r>
              <a:rPr lang="en-US" sz="1200" kern="1200" dirty="0">
                <a:solidFill>
                  <a:prstClr val="black"/>
                </a:solidFill>
                <a:latin typeface="Calibri"/>
              </a:rPr>
              <a:t>7, 8, 24, </a:t>
            </a:r>
            <a:r>
              <a:rPr lang="en-US" sz="1200" kern="1200" dirty="0" smtClean="0">
                <a:solidFill>
                  <a:prstClr val="black"/>
                </a:solidFill>
                <a:latin typeface="Calibri"/>
              </a:rPr>
              <a:t>and 63 licenses</a:t>
            </a:r>
            <a:r>
              <a:rPr lang="en-US" sz="1600" kern="1200" dirty="0" smtClean="0">
                <a:solidFill>
                  <a:prstClr val="black"/>
                </a:solidFill>
                <a:latin typeface="Calibri"/>
              </a:rPr>
              <a:t>.</a:t>
            </a:r>
          </a:p>
          <a:p>
            <a:pPr marL="0" lvl="0" indent="0" eaLnBrk="1" fontAlgn="auto" hangingPunct="1">
              <a:lnSpc>
                <a:spcPct val="100000"/>
              </a:lnSpc>
              <a:spcBef>
                <a:spcPct val="20000"/>
              </a:spcBef>
              <a:spcAft>
                <a:spcPts val="0"/>
              </a:spcAft>
            </a:pPr>
            <a:endParaRPr lang="en-US" sz="1200" kern="1200" dirty="0">
              <a:solidFill>
                <a:prstClr val="black"/>
              </a:solidFill>
              <a:latin typeface="Calibri"/>
            </a:endParaRPr>
          </a:p>
          <a:p>
            <a:pPr marL="0" lvl="0" indent="0" eaLnBrk="1" fontAlgn="auto" hangingPunct="1">
              <a:lnSpc>
                <a:spcPct val="100000"/>
              </a:lnSpc>
              <a:spcBef>
                <a:spcPct val="20000"/>
              </a:spcBef>
              <a:spcAft>
                <a:spcPts val="0"/>
              </a:spcAft>
            </a:pPr>
            <a:endParaRPr lang="en-US" sz="1600" b="1" kern="1200" dirty="0" smtClean="0">
              <a:solidFill>
                <a:srgbClr val="0070C0"/>
              </a:solidFill>
              <a:latin typeface="Calibri"/>
            </a:endParaRPr>
          </a:p>
          <a:p>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11</a:t>
            </a:fld>
            <a:endParaRPr lang="en-US" dirty="0"/>
          </a:p>
        </p:txBody>
      </p:sp>
      <p:sp>
        <p:nvSpPr>
          <p:cNvPr id="3" name="TextBox 2"/>
          <p:cNvSpPr txBox="1"/>
          <p:nvPr/>
        </p:nvSpPr>
        <p:spPr>
          <a:xfrm>
            <a:off x="-1281191" y="1603985"/>
            <a:ext cx="4289612" cy="584775"/>
          </a:xfrm>
          <a:prstGeom prst="rect">
            <a:avLst/>
          </a:prstGeom>
          <a:noFill/>
        </p:spPr>
        <p:txBody>
          <a:bodyPr wrap="square" rtlCol="0">
            <a:spAutoFit/>
          </a:bodyPr>
          <a:lstStyle/>
          <a:p>
            <a:pPr marL="0" marR="0" indent="0">
              <a:spcBef>
                <a:spcPts val="0"/>
              </a:spcBef>
              <a:spcAft>
                <a:spcPts val="0"/>
              </a:spcAft>
              <a:buNone/>
            </a:pP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dirty="0">
              <a:solidFill>
                <a:srgbClr val="000000"/>
              </a:solidFill>
              <a:ea typeface="Calibri" panose="020F0502020204030204" pitchFamily="34" charset="0"/>
              <a:cs typeface="Times New Roman" panose="02020603050405020304" pitchFamily="18" charset="0"/>
            </a:endParaRPr>
          </a:p>
        </p:txBody>
      </p:sp>
      <p:sp>
        <p:nvSpPr>
          <p:cNvPr id="5" name="TextBox 4"/>
          <p:cNvSpPr txBox="1"/>
          <p:nvPr/>
        </p:nvSpPr>
        <p:spPr>
          <a:xfrm>
            <a:off x="4397631" y="1990035"/>
            <a:ext cx="4289612" cy="1692771"/>
          </a:xfrm>
          <a:prstGeom prst="rect">
            <a:avLst/>
          </a:prstGeom>
          <a:noFill/>
        </p:spPr>
        <p:txBody>
          <a:bodyPr wrap="square" rtlCol="0">
            <a:spAutoFit/>
          </a:bodyPr>
          <a:lstStyle/>
          <a:p>
            <a:pPr marL="0" lvl="0" indent="0" eaLnBrk="1" fontAlgn="auto" hangingPunct="1">
              <a:lnSpc>
                <a:spcPct val="100000"/>
              </a:lnSpc>
              <a:spcBef>
                <a:spcPts val="0"/>
              </a:spcBef>
              <a:spcAft>
                <a:spcPts val="0"/>
              </a:spcAft>
              <a:buNone/>
            </a:pPr>
            <a:r>
              <a:rPr lang="en-US" b="1" dirty="0">
                <a:solidFill>
                  <a:srgbClr val="4A75A2"/>
                </a:solidFill>
                <a:latin typeface="Calibri"/>
              </a:rPr>
              <a:t>Steven Gutke, CFA</a:t>
            </a:r>
          </a:p>
          <a:p>
            <a:pPr marL="0" lvl="0" indent="0" eaLnBrk="1" fontAlgn="auto" hangingPunct="1">
              <a:lnSpc>
                <a:spcPct val="100000"/>
              </a:lnSpc>
              <a:spcBef>
                <a:spcPts val="0"/>
              </a:spcBef>
              <a:spcAft>
                <a:spcPts val="0"/>
              </a:spcAft>
              <a:buNone/>
            </a:pPr>
            <a:r>
              <a:rPr lang="en-US" i="1" dirty="0">
                <a:solidFill>
                  <a:schemeClr val="accent5">
                    <a:lumMod val="50000"/>
                  </a:schemeClr>
                </a:solidFill>
                <a:latin typeface="Calibri"/>
              </a:rPr>
              <a:t>Director, Investment Research</a:t>
            </a:r>
          </a:p>
          <a:p>
            <a:pPr marL="0" marR="0" indent="0">
              <a:spcBef>
                <a:spcPts val="0"/>
              </a:spcBef>
              <a:spcAft>
                <a:spcPts val="0"/>
              </a:spcAft>
              <a:buNone/>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Mr. Gutke has been with Transamerica since 2009 and joined TFA as the Director of Investment Research in 2016.  He earned a B.S. degree in Industrial &amp; Systems Engineering from Georgia Institute of Technology and a Master’s Degree in Business Administration from the University of Indiana.  Mr. Gutke has also earned the right to use the Chartered Financial Analyst (CFA) designation.  </a:t>
            </a:r>
          </a:p>
        </p:txBody>
      </p:sp>
      <p:sp>
        <p:nvSpPr>
          <p:cNvPr id="7" name="Title 1"/>
          <p:cNvSpPr txBox="1">
            <a:spLocks/>
          </p:cNvSpPr>
          <p:nvPr/>
        </p:nvSpPr>
        <p:spPr>
          <a:xfrm>
            <a:off x="-178904" y="223156"/>
            <a:ext cx="1585609" cy="722023"/>
          </a:xfrm>
          <a:prstGeom prst="rect">
            <a:avLst/>
          </a:prstGeom>
        </p:spPr>
        <p:txBody>
          <a:bodyPr vert="horz" lIns="91440" tIns="45720" rIns="91440" bIns="45720" rtlCol="0" anchor="ctr">
            <a:normAutofit fontScale="85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n-US" sz="1600" dirty="0" smtClean="0">
                <a:solidFill>
                  <a:schemeClr val="bg1"/>
                </a:solidFill>
              </a:rPr>
              <a:t>TFA Investment Advisory </a:t>
            </a:r>
            <a:br>
              <a:rPr lang="en-US" sz="1600" dirty="0" smtClean="0">
                <a:solidFill>
                  <a:schemeClr val="bg1"/>
                </a:solidFill>
              </a:rPr>
            </a:br>
            <a:r>
              <a:rPr lang="en-US" sz="1600" dirty="0" smtClean="0">
                <a:solidFill>
                  <a:schemeClr val="bg1"/>
                </a:solidFill>
              </a:rPr>
              <a:t>Management Group</a:t>
            </a:r>
            <a:endParaRPr lang="en-US" sz="1600" dirty="0">
              <a:solidFill>
                <a:schemeClr val="bg1"/>
              </a:solidFill>
            </a:endParaRPr>
          </a:p>
        </p:txBody>
      </p:sp>
      <p:sp>
        <p:nvSpPr>
          <p:cNvPr id="8" name="Rectangle 7"/>
          <p:cNvSpPr/>
          <p:nvPr/>
        </p:nvSpPr>
        <p:spPr>
          <a:xfrm>
            <a:off x="4652682" y="1274119"/>
            <a:ext cx="4572000" cy="338554"/>
          </a:xfrm>
          <a:prstGeom prst="rect">
            <a:avLst/>
          </a:prstGeom>
        </p:spPr>
        <p:txBody>
          <a:bodyPr>
            <a:spAutoFit/>
          </a:bodyPr>
          <a:lstStyle/>
          <a:p>
            <a:pPr marL="0" lvl="0" indent="0" eaLnBrk="1" fontAlgn="auto" hangingPunct="1">
              <a:lnSpc>
                <a:spcPct val="100000"/>
              </a:lnSpc>
              <a:spcBef>
                <a:spcPct val="20000"/>
              </a:spcBef>
              <a:spcAft>
                <a:spcPts val="0"/>
              </a:spcAft>
              <a:buNone/>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p:txBody>
      </p:sp>
      <p:sp useBgFill="1">
        <p:nvSpPr>
          <p:cNvPr id="9" name="TextBox 8"/>
          <p:cNvSpPr txBox="1"/>
          <p:nvPr/>
        </p:nvSpPr>
        <p:spPr>
          <a:xfrm>
            <a:off x="4383740" y="3955627"/>
            <a:ext cx="3911825" cy="1938992"/>
          </a:xfrm>
          <a:prstGeom prst="rect">
            <a:avLst/>
          </a:prstGeom>
        </p:spPr>
        <p:txBody>
          <a:bodyPr wrap="square" rtlCol="0">
            <a:spAutoFit/>
          </a:bodyPr>
          <a:lstStyle/>
          <a:p>
            <a:pPr marL="0" lvl="0" indent="0">
              <a:lnSpc>
                <a:spcPct val="100000"/>
              </a:lnSpc>
              <a:spcBef>
                <a:spcPts val="0"/>
              </a:spcBef>
              <a:spcAft>
                <a:spcPts val="0"/>
              </a:spcAft>
              <a:buNone/>
            </a:pPr>
            <a:r>
              <a:rPr lang="en-US" b="1" dirty="0">
                <a:solidFill>
                  <a:srgbClr val="4A75A2"/>
                </a:solidFill>
                <a:latin typeface="Calibri"/>
              </a:rPr>
              <a:t>Chris </a:t>
            </a:r>
            <a:r>
              <a:rPr lang="en-US" b="1" dirty="0" smtClean="0">
                <a:solidFill>
                  <a:srgbClr val="4A75A2"/>
                </a:solidFill>
                <a:latin typeface="Calibri"/>
              </a:rPr>
              <a:t>Henderson</a:t>
            </a:r>
          </a:p>
          <a:p>
            <a:pPr marL="0" lvl="0" indent="0">
              <a:lnSpc>
                <a:spcPct val="100000"/>
              </a:lnSpc>
              <a:spcBef>
                <a:spcPts val="0"/>
              </a:spcBef>
              <a:spcAft>
                <a:spcPts val="0"/>
              </a:spcAft>
              <a:buNone/>
            </a:pPr>
            <a:r>
              <a:rPr lang="en-US" i="1" dirty="0" smtClean="0">
                <a:solidFill>
                  <a:srgbClr val="002060"/>
                </a:solidFill>
                <a:latin typeface="Calibri"/>
              </a:rPr>
              <a:t>Senior </a:t>
            </a:r>
            <a:r>
              <a:rPr lang="en-US" i="1" dirty="0">
                <a:solidFill>
                  <a:srgbClr val="002060"/>
                </a:solidFill>
                <a:latin typeface="Calibri"/>
              </a:rPr>
              <a:t>Advisory Services Analyst</a:t>
            </a:r>
          </a:p>
          <a:p>
            <a:pPr marL="0" indent="0">
              <a:lnSpc>
                <a:spcPct val="100000"/>
              </a:lnSpc>
              <a:spcBef>
                <a:spcPts val="0"/>
              </a:spcBef>
              <a:spcAft>
                <a:spcPts val="0"/>
              </a:spcAft>
              <a:buNone/>
            </a:pPr>
            <a:r>
              <a:rPr lang="en-US" sz="1200" dirty="0">
                <a:latin typeface="Calibri" panose="020F0502020204030204" pitchFamily="34" charset="0"/>
                <a:cs typeface="Calibri" panose="020F0502020204030204" pitchFamily="34" charset="0"/>
              </a:rPr>
              <a:t>Mr. Henderson began his career in the financial services industry in 1994. He is a graduate of Central College where he earned a B.A. in English Literature. Mr. Henderson currently holds FINRA Series 4, 7, 24, 51, and 65 licenses and is a member of FINRA’s Series 6/26 Exam Review Committee.</a:t>
            </a:r>
          </a:p>
          <a:p>
            <a:endParaRPr lang="en-US" dirty="0"/>
          </a:p>
        </p:txBody>
      </p:sp>
      <p:cxnSp>
        <p:nvCxnSpPr>
          <p:cNvPr id="11" name="Straight Connector 10"/>
          <p:cNvCxnSpPr/>
          <p:nvPr/>
        </p:nvCxnSpPr>
        <p:spPr>
          <a:xfrm flipH="1">
            <a:off x="4381784" y="1825666"/>
            <a:ext cx="31693" cy="3998247"/>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585609" y="3953362"/>
            <a:ext cx="5729591"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40340" y="2001180"/>
            <a:ext cx="4075095" cy="1692771"/>
          </a:xfrm>
          <a:prstGeom prst="rect">
            <a:avLst/>
          </a:prstGeom>
          <a:noFill/>
        </p:spPr>
        <p:txBody>
          <a:bodyPr wrap="square" rtlCol="0">
            <a:spAutoFit/>
          </a:bodyPr>
          <a:lstStyle/>
          <a:p>
            <a:pPr marL="0" lvl="0" indent="0" algn="r" eaLnBrk="1" fontAlgn="auto" hangingPunct="1">
              <a:lnSpc>
                <a:spcPct val="100000"/>
              </a:lnSpc>
              <a:spcBef>
                <a:spcPts val="0"/>
              </a:spcBef>
              <a:spcAft>
                <a:spcPts val="0"/>
              </a:spcAft>
              <a:buNone/>
            </a:pPr>
            <a:r>
              <a:rPr lang="en-US" b="1" dirty="0">
                <a:solidFill>
                  <a:srgbClr val="4A75A2"/>
                </a:solidFill>
                <a:latin typeface="Calibri"/>
              </a:rPr>
              <a:t>George Chuang, CFA</a:t>
            </a:r>
          </a:p>
          <a:p>
            <a:pPr marL="0" lvl="0" indent="0" algn="r" eaLnBrk="1" fontAlgn="auto" hangingPunct="1">
              <a:lnSpc>
                <a:spcPct val="100000"/>
              </a:lnSpc>
              <a:spcBef>
                <a:spcPts val="0"/>
              </a:spcBef>
              <a:spcAft>
                <a:spcPts val="0"/>
              </a:spcAft>
              <a:buNone/>
            </a:pPr>
            <a:r>
              <a:rPr lang="en-US" i="1" dirty="0">
                <a:solidFill>
                  <a:srgbClr val="002060"/>
                </a:solidFill>
                <a:latin typeface="Calibri"/>
              </a:rPr>
              <a:t>President, Transamerica Financial Advisors, Inc.</a:t>
            </a:r>
          </a:p>
          <a:p>
            <a:pPr marL="0" lvl="0" indent="0" algn="r" eaLnBrk="1" fontAlgn="auto" hangingPunct="1">
              <a:lnSpc>
                <a:spcPct val="100000"/>
              </a:lnSpc>
              <a:spcBef>
                <a:spcPts val="0"/>
              </a:spcBef>
              <a:spcAft>
                <a:spcPts val="0"/>
              </a:spcAft>
              <a:buNone/>
            </a:pPr>
            <a:r>
              <a:rPr lang="en-US" sz="1200" dirty="0">
                <a:solidFill>
                  <a:prstClr val="black"/>
                </a:solidFill>
                <a:latin typeface="Calibri"/>
              </a:rPr>
              <a:t>Mr. Chuang began his career in the financial services industry in 1994. He received undergraduate degrees in Economics and Biology from the University of California, Irvine, and his MBA from the University of Southern California.  Mr. Chuang holds the Chartered Financial Analyst (CFA) designation along with FINRA Series 7, 24, and 27 licenses.</a:t>
            </a:r>
          </a:p>
        </p:txBody>
      </p:sp>
    </p:spTree>
    <p:extLst>
      <p:ext uri="{BB962C8B-B14F-4D97-AF65-F5344CB8AC3E}">
        <p14:creationId xmlns:p14="http://schemas.microsoft.com/office/powerpoint/2010/main" val="2612505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17"/>
          <p:cNvSpPr/>
          <p:nvPr/>
        </p:nvSpPr>
        <p:spPr>
          <a:xfrm>
            <a:off x="1272208" y="-100"/>
            <a:ext cx="7871791" cy="1033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1272209" cy="1033670"/>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36774" y="662950"/>
            <a:ext cx="3390945" cy="400110"/>
          </a:xfrm>
        </p:spPr>
        <p:txBody>
          <a:bodyPr>
            <a:normAutofit fontScale="90000"/>
          </a:bodyPr>
          <a:lstStyle/>
          <a:p>
            <a:pPr algn="r"/>
            <a:r>
              <a:rPr lang="en-US" b="1" dirty="0" smtClean="0">
                <a:solidFill>
                  <a:schemeClr val="bg1"/>
                </a:solidFill>
              </a:rPr>
              <a:t>Our Team of Experts</a:t>
            </a:r>
            <a:endParaRPr lang="en-US" b="1" dirty="0">
              <a:solidFill>
                <a:schemeClr val="bg1"/>
              </a:solidFill>
            </a:endParaRPr>
          </a:p>
        </p:txBody>
      </p:sp>
      <p:sp>
        <p:nvSpPr>
          <p:cNvPr id="6" name="Content Placeholder 2"/>
          <p:cNvSpPr>
            <a:spLocks noGrp="1"/>
          </p:cNvSpPr>
          <p:nvPr>
            <p:ph idx="1"/>
          </p:nvPr>
        </p:nvSpPr>
        <p:spPr>
          <a:xfrm>
            <a:off x="261861" y="2153928"/>
            <a:ext cx="4114800" cy="2547786"/>
          </a:xfrm>
        </p:spPr>
        <p:txBody>
          <a:bodyPr>
            <a:noAutofit/>
          </a:bodyPr>
          <a:lstStyle/>
          <a:p>
            <a:pPr marL="0" marR="0" indent="0" algn="r">
              <a:lnSpc>
                <a:spcPct val="100000"/>
              </a:lnSpc>
              <a:spcBef>
                <a:spcPts val="0"/>
              </a:spcBef>
              <a:spcAft>
                <a:spcPts val="0"/>
              </a:spcAft>
              <a:buNone/>
            </a:pPr>
            <a:r>
              <a:rPr lang="en-US" sz="1600" b="1" dirty="0">
                <a:solidFill>
                  <a:srgbClr val="4A75A2"/>
                </a:solidFill>
              </a:rPr>
              <a:t>Rory </a:t>
            </a:r>
            <a:r>
              <a:rPr lang="en-US" sz="1600" b="1" dirty="0" smtClean="0">
                <a:solidFill>
                  <a:srgbClr val="4A75A2"/>
                </a:solidFill>
              </a:rPr>
              <a:t>Carney</a:t>
            </a:r>
          </a:p>
          <a:p>
            <a:pPr marL="0" marR="0" indent="0" algn="r">
              <a:lnSpc>
                <a:spcPct val="100000"/>
              </a:lnSpc>
              <a:spcBef>
                <a:spcPts val="0"/>
              </a:spcBef>
              <a:spcAft>
                <a:spcPts val="0"/>
              </a:spcAft>
              <a:buNone/>
            </a:pPr>
            <a:r>
              <a:rPr lang="en-US" sz="1600" i="1" dirty="0" smtClean="0">
                <a:solidFill>
                  <a:srgbClr val="002060"/>
                </a:solidFill>
              </a:rPr>
              <a:t>Advisory </a:t>
            </a:r>
            <a:r>
              <a:rPr lang="en-US" sz="1600" i="1" dirty="0">
                <a:solidFill>
                  <a:srgbClr val="002060"/>
                </a:solidFill>
              </a:rPr>
              <a:t>Services Associate</a:t>
            </a:r>
          </a:p>
          <a:p>
            <a:pPr marL="0" lvl="0" indent="0" algn="r">
              <a:lnSpc>
                <a:spcPct val="110000"/>
              </a:lnSpc>
              <a:spcBef>
                <a:spcPts val="0"/>
              </a:spcBef>
              <a:buNone/>
            </a:pPr>
            <a:r>
              <a:rPr lang="en-US" sz="1200" dirty="0">
                <a:ea typeface="Calibri"/>
              </a:rPr>
              <a:t>Mr. Carney began his career in the financial services industry in 2009. He joined TFA in 2012 as a Commissions Specialist and joined TFA Advisory Services as an Associate in 2014.  Mr. Carney is a graduate of Duquesne University where he earned his B.S. in Business Administration. He currently holds FINRA Series 6, 63, and 65 licenses</a:t>
            </a:r>
            <a:r>
              <a:rPr lang="en-US" sz="1200" kern="1200" dirty="0" smtClean="0">
                <a:solidFill>
                  <a:prstClr val="black"/>
                </a:solidFill>
                <a:latin typeface="Calibri"/>
              </a:rPr>
              <a:t>.</a:t>
            </a:r>
          </a:p>
          <a:p>
            <a:pPr marL="0" lvl="0" indent="0" eaLnBrk="1" fontAlgn="auto" hangingPunct="1">
              <a:lnSpc>
                <a:spcPct val="100000"/>
              </a:lnSpc>
              <a:spcBef>
                <a:spcPct val="20000"/>
              </a:spcBef>
              <a:spcAft>
                <a:spcPts val="0"/>
              </a:spcAft>
            </a:pPr>
            <a:endParaRPr lang="en-US" sz="1600" kern="1200" dirty="0">
              <a:solidFill>
                <a:prstClr val="black"/>
              </a:solidFill>
              <a:latin typeface="Calibri"/>
            </a:endParaRPr>
          </a:p>
          <a:p>
            <a:pPr marL="0" lvl="0" indent="0" eaLnBrk="1" fontAlgn="auto" hangingPunct="1">
              <a:lnSpc>
                <a:spcPct val="100000"/>
              </a:lnSpc>
              <a:spcBef>
                <a:spcPct val="20000"/>
              </a:spcBef>
              <a:spcAft>
                <a:spcPts val="0"/>
              </a:spcAft>
            </a:pPr>
            <a:endParaRPr lang="en-US" sz="1600" b="1" kern="1200" dirty="0" smtClean="0">
              <a:solidFill>
                <a:srgbClr val="0070C0"/>
              </a:solidFill>
              <a:latin typeface="Calibri"/>
            </a:endParaRPr>
          </a:p>
          <a:p>
            <a:endParaRPr lang="en-US" sz="1600"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12</a:t>
            </a:fld>
            <a:endParaRPr lang="en-US" dirty="0"/>
          </a:p>
        </p:txBody>
      </p:sp>
      <p:sp>
        <p:nvSpPr>
          <p:cNvPr id="7" name="Title 1"/>
          <p:cNvSpPr txBox="1">
            <a:spLocks/>
          </p:cNvSpPr>
          <p:nvPr/>
        </p:nvSpPr>
        <p:spPr>
          <a:xfrm>
            <a:off x="-178904" y="223156"/>
            <a:ext cx="1585609" cy="722023"/>
          </a:xfrm>
          <a:prstGeom prst="rect">
            <a:avLst/>
          </a:prstGeom>
        </p:spPr>
        <p:txBody>
          <a:bodyPr vert="horz" lIns="91440" tIns="45720" rIns="91440" bIns="45720" rtlCol="0" anchor="ctr">
            <a:normAutofit fontScale="85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n-US" sz="1600" dirty="0" smtClean="0">
                <a:solidFill>
                  <a:schemeClr val="bg1"/>
                </a:solidFill>
              </a:rPr>
              <a:t>TFA Investment Advisory </a:t>
            </a:r>
            <a:br>
              <a:rPr lang="en-US" sz="1600" dirty="0" smtClean="0">
                <a:solidFill>
                  <a:schemeClr val="bg1"/>
                </a:solidFill>
              </a:rPr>
            </a:br>
            <a:r>
              <a:rPr lang="en-US" sz="1600" dirty="0" smtClean="0">
                <a:solidFill>
                  <a:schemeClr val="bg1"/>
                </a:solidFill>
              </a:rPr>
              <a:t>Management Group</a:t>
            </a:r>
            <a:endParaRPr lang="en-US" sz="1600" dirty="0">
              <a:solidFill>
                <a:schemeClr val="bg1"/>
              </a:solidFill>
            </a:endParaRPr>
          </a:p>
        </p:txBody>
      </p:sp>
      <p:sp>
        <p:nvSpPr>
          <p:cNvPr id="8" name="Rectangle 7"/>
          <p:cNvSpPr/>
          <p:nvPr/>
        </p:nvSpPr>
        <p:spPr>
          <a:xfrm>
            <a:off x="4652682" y="1274119"/>
            <a:ext cx="4572000" cy="338554"/>
          </a:xfrm>
          <a:prstGeom prst="rect">
            <a:avLst/>
          </a:prstGeom>
        </p:spPr>
        <p:txBody>
          <a:bodyPr>
            <a:spAutoFit/>
          </a:bodyPr>
          <a:lstStyle/>
          <a:p>
            <a:pPr marL="0" lvl="0" indent="0" eaLnBrk="1" fontAlgn="auto" hangingPunct="1">
              <a:lnSpc>
                <a:spcPct val="100000"/>
              </a:lnSpc>
              <a:spcBef>
                <a:spcPct val="20000"/>
              </a:spcBef>
              <a:spcAft>
                <a:spcPts val="0"/>
              </a:spcAft>
              <a:buNone/>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9" name="TextBox 8"/>
          <p:cNvSpPr txBox="1"/>
          <p:nvPr/>
        </p:nvSpPr>
        <p:spPr>
          <a:xfrm>
            <a:off x="4400550" y="2173384"/>
            <a:ext cx="3937263" cy="1938992"/>
          </a:xfrm>
          <a:prstGeom prst="rect">
            <a:avLst/>
          </a:prstGeom>
          <a:noFill/>
        </p:spPr>
        <p:txBody>
          <a:bodyPr wrap="square" rtlCol="0">
            <a:spAutoFit/>
          </a:bodyPr>
          <a:lstStyle/>
          <a:p>
            <a:pPr marL="0" lvl="0" indent="0" eaLnBrk="1" fontAlgn="auto" hangingPunct="1">
              <a:spcBef>
                <a:spcPts val="0"/>
              </a:spcBef>
              <a:spcAft>
                <a:spcPts val="0"/>
              </a:spcAft>
              <a:buNone/>
            </a:pPr>
            <a:r>
              <a:rPr lang="en-US" b="1" dirty="0">
                <a:solidFill>
                  <a:srgbClr val="4A75A2"/>
                </a:solidFill>
                <a:latin typeface="+mn-lt"/>
              </a:rPr>
              <a:t>Vicki Reighard-Kean</a:t>
            </a:r>
          </a:p>
          <a:p>
            <a:pPr marL="0" lvl="0" indent="0">
              <a:spcBef>
                <a:spcPts val="0"/>
              </a:spcBef>
              <a:spcAft>
                <a:spcPts val="0"/>
              </a:spcAft>
              <a:buNone/>
            </a:pPr>
            <a:r>
              <a:rPr lang="en-US" i="1" dirty="0">
                <a:solidFill>
                  <a:srgbClr val="002060"/>
                </a:solidFill>
                <a:latin typeface="+mn-lt"/>
              </a:rPr>
              <a:t>Lead Compliance Officer</a:t>
            </a:r>
          </a:p>
          <a:p>
            <a:pPr marL="0" lvl="0" indent="0">
              <a:spcBef>
                <a:spcPts val="0"/>
              </a:spcBef>
              <a:spcAft>
                <a:spcPts val="0"/>
              </a:spcAft>
              <a:buNone/>
            </a:pPr>
            <a:r>
              <a:rPr lang="en-US" sz="1200" dirty="0">
                <a:solidFill>
                  <a:prstClr val="black"/>
                </a:solidFill>
                <a:latin typeface="+mn-lt"/>
              </a:rPr>
              <a:t>Vicki Reighard-Kean has over 15 years of industry experience and was most recently the CCO and Vice President of Rep Resources at </a:t>
            </a:r>
            <a:r>
              <a:rPr lang="en-US" sz="1200" dirty="0" err="1">
                <a:solidFill>
                  <a:prstClr val="black"/>
                </a:solidFill>
                <a:latin typeface="+mn-lt"/>
              </a:rPr>
              <a:t>Berthel</a:t>
            </a:r>
            <a:r>
              <a:rPr lang="en-US" sz="1200" dirty="0">
                <a:solidFill>
                  <a:prstClr val="black"/>
                </a:solidFill>
                <a:latin typeface="+mn-lt"/>
              </a:rPr>
              <a:t> Fisher &amp; Company Financial Services, Inc.  Previously, Vicki held compliance positions with </a:t>
            </a:r>
            <a:r>
              <a:rPr lang="en-US" sz="1200" dirty="0" err="1">
                <a:solidFill>
                  <a:prstClr val="black"/>
                </a:solidFill>
                <a:latin typeface="+mn-lt"/>
              </a:rPr>
              <a:t>Ameritas</a:t>
            </a:r>
            <a:r>
              <a:rPr lang="en-US" sz="1200" dirty="0">
                <a:solidFill>
                  <a:prstClr val="black"/>
                </a:solidFill>
                <a:latin typeface="+mn-lt"/>
              </a:rPr>
              <a:t> and Raymond James.  Vicki currently holds the Series 7, 24, 63 and 53 FINRA licenses. </a:t>
            </a:r>
            <a:endParaRPr lang="en-US" sz="1200" dirty="0">
              <a:latin typeface="+mn-lt"/>
              <a:ea typeface="Calibri"/>
              <a:cs typeface="Calibri" panose="020F0502020204030204" pitchFamily="34" charset="0"/>
            </a:endParaRPr>
          </a:p>
          <a:p>
            <a:endParaRPr lang="en-US" dirty="0"/>
          </a:p>
        </p:txBody>
      </p:sp>
      <p:cxnSp>
        <p:nvCxnSpPr>
          <p:cNvPr id="11" name="Straight Connector 10"/>
          <p:cNvCxnSpPr/>
          <p:nvPr/>
        </p:nvCxnSpPr>
        <p:spPr>
          <a:xfrm flipH="1">
            <a:off x="4392145" y="1813461"/>
            <a:ext cx="16809" cy="4182967"/>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585609" y="3993923"/>
            <a:ext cx="5729591"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40255" y="3787689"/>
            <a:ext cx="4075095" cy="1384995"/>
          </a:xfrm>
          <a:prstGeom prst="rect">
            <a:avLst/>
          </a:prstGeom>
          <a:noFill/>
        </p:spPr>
        <p:txBody>
          <a:bodyPr wrap="square" rtlCol="0">
            <a:spAutoFit/>
          </a:bodyPr>
          <a:lstStyle/>
          <a:p>
            <a:pPr marL="0" lvl="0" indent="0" eaLnBrk="1" fontAlgn="auto" hangingPunct="1">
              <a:lnSpc>
                <a:spcPct val="100000"/>
              </a:lnSpc>
              <a:spcBef>
                <a:spcPts val="0"/>
              </a:spcBef>
              <a:spcAft>
                <a:spcPts val="0"/>
              </a:spcAft>
            </a:pPr>
            <a:endParaRPr lang="en-US" dirty="0">
              <a:latin typeface="Calibri"/>
              <a:ea typeface="Calibri"/>
            </a:endParaRPr>
          </a:p>
          <a:p>
            <a:pPr marL="0" marR="0" indent="0">
              <a:lnSpc>
                <a:spcPct val="100000"/>
              </a:lnSpc>
              <a:spcBef>
                <a:spcPts val="0"/>
              </a:spcBef>
              <a:spcAft>
                <a:spcPts val="0"/>
              </a:spcAft>
              <a:buNone/>
            </a:pPr>
            <a:r>
              <a:rPr lang="en-US" b="1" dirty="0">
                <a:solidFill>
                  <a:srgbClr val="4A75A2"/>
                </a:solidFill>
                <a:latin typeface="Calibri"/>
              </a:rPr>
              <a:t>Chelsea </a:t>
            </a:r>
            <a:r>
              <a:rPr lang="en-US" b="1" dirty="0" smtClean="0">
                <a:solidFill>
                  <a:srgbClr val="4A75A2"/>
                </a:solidFill>
                <a:latin typeface="Calibri"/>
              </a:rPr>
              <a:t>Palmer</a:t>
            </a:r>
          </a:p>
          <a:p>
            <a:pPr marL="0" marR="0" indent="0">
              <a:lnSpc>
                <a:spcPct val="100000"/>
              </a:lnSpc>
              <a:spcBef>
                <a:spcPts val="0"/>
              </a:spcBef>
              <a:spcAft>
                <a:spcPts val="0"/>
              </a:spcAft>
              <a:buNone/>
            </a:pPr>
            <a:r>
              <a:rPr lang="en-US" i="1" dirty="0" smtClean="0">
                <a:solidFill>
                  <a:schemeClr val="accent5">
                    <a:lumMod val="50000"/>
                  </a:schemeClr>
                </a:solidFill>
                <a:latin typeface="Calibri"/>
              </a:rPr>
              <a:t>RIA </a:t>
            </a:r>
            <a:r>
              <a:rPr lang="en-US" i="1" dirty="0">
                <a:solidFill>
                  <a:schemeClr val="accent5">
                    <a:lumMod val="50000"/>
                  </a:schemeClr>
                </a:solidFill>
                <a:latin typeface="Calibri"/>
              </a:rPr>
              <a:t>Operations Analyst</a:t>
            </a:r>
          </a:p>
          <a:p>
            <a:pPr marL="0" marR="0" indent="0">
              <a:lnSpc>
                <a:spcPct val="100000"/>
              </a:lnSpc>
              <a:spcBef>
                <a:spcPts val="0"/>
              </a:spcBef>
              <a:spcAft>
                <a:spcPts val="0"/>
              </a:spcAft>
              <a:buNone/>
            </a:pPr>
            <a:r>
              <a:rPr lang="en-US" sz="1200" dirty="0">
                <a:latin typeface="Calibri" panose="020F0502020204030204" pitchFamily="34" charset="0"/>
                <a:cs typeface="Calibri" panose="020F0502020204030204" pitchFamily="34" charset="0"/>
              </a:rPr>
              <a:t>Ms. Palmer began her career in the financial services industry in 2016 as a RIA Operations Analyst. She is a graduate of the University of Tampa and holds a B.S. in Finance</a:t>
            </a:r>
            <a:r>
              <a:rPr lang="en-US" sz="1200" dirty="0" smtClean="0">
                <a:latin typeface="Calibri" panose="020F0502020204030204" pitchFamily="34" charset="0"/>
                <a:cs typeface="Calibri" panose="020F0502020204030204" pitchFamily="34" charset="0"/>
              </a:rPr>
              <a:t>.</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0315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4A75A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840" y="1949825"/>
            <a:ext cx="7282902" cy="3563469"/>
          </a:xfrm>
        </p:spPr>
        <p:txBody>
          <a:bodyPr>
            <a:normAutofit fontScale="25000" lnSpcReduction="20000"/>
          </a:bodyPr>
          <a:lstStyle/>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History </a:t>
            </a:r>
            <a:r>
              <a:rPr lang="en-US" sz="8400" u="sng" dirty="0">
                <a:solidFill>
                  <a:schemeClr val="bg1">
                    <a:lumMod val="65000"/>
                  </a:schemeClr>
                </a:solidFill>
                <a:latin typeface="Calibri" panose="020F0502020204030204" pitchFamily="34" charset="0"/>
                <a:cs typeface="Calibri" panose="020F0502020204030204" pitchFamily="34" charset="0"/>
              </a:rPr>
              <a:t>of </a:t>
            </a:r>
            <a:r>
              <a:rPr lang="en-US" sz="8400" u="sng" dirty="0" smtClean="0">
                <a:solidFill>
                  <a:schemeClr val="bg1">
                    <a:lumMod val="65000"/>
                  </a:schemeClr>
                </a:solidFill>
                <a:latin typeface="Calibri" panose="020F0502020204030204" pitchFamily="34" charset="0"/>
                <a:cs typeface="Calibri" panose="020F0502020204030204" pitchFamily="34" charset="0"/>
              </a:rPr>
              <a:t>Aegon and Transamerica</a:t>
            </a:r>
            <a:r>
              <a:rPr lang="en-US" sz="8400" u="sng" dirty="0">
                <a:solidFill>
                  <a:schemeClr val="bg1">
                    <a:lumMod val="65000"/>
                  </a:schemeClr>
                </a:solidFill>
                <a:latin typeface="Calibri" panose="020F0502020204030204" pitchFamily="34" charset="0"/>
                <a:cs typeface="Calibri" panose="020F0502020204030204" pitchFamily="34" charset="0"/>
              </a:rPr>
              <a:t>	</a:t>
            </a:r>
            <a:r>
              <a:rPr lang="en-US" sz="8400" u="sng" dirty="0" smtClean="0">
                <a:solidFill>
                  <a:schemeClr val="bg1">
                    <a:lumMod val="65000"/>
                  </a:schemeClr>
                </a:solidFill>
                <a:latin typeface="Calibri" panose="020F0502020204030204" pitchFamily="34" charset="0"/>
                <a:cs typeface="Calibri" panose="020F0502020204030204" pitchFamily="34" charset="0"/>
              </a:rPr>
              <a:t>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endParaRPr lang="en-US" sz="8400" u="sng" dirty="0" smtClean="0">
              <a:solidFill>
                <a:schemeClr val="bg1"/>
              </a:solidFill>
              <a:latin typeface="Calibri" panose="020F0502020204030204" pitchFamily="34" charset="0"/>
              <a:cs typeface="Calibri" panose="020F0502020204030204" pitchFamily="34" charset="0"/>
            </a:endParaRPr>
          </a:p>
          <a:p>
            <a:pPr marL="0" lvl="0" indent="0">
              <a:spcBef>
                <a:spcPts val="600"/>
              </a:spcBef>
              <a:spcAft>
                <a:spcPts val="600"/>
              </a:spcAft>
              <a:buNone/>
            </a:pPr>
            <a:r>
              <a:rPr lang="en-US" sz="8400" u="sng" dirty="0">
                <a:solidFill>
                  <a:prstClr val="white">
                    <a:lumMod val="65000"/>
                  </a:prstClr>
                </a:solidFill>
                <a:latin typeface="Calibri" panose="020F0502020204030204" pitchFamily="34" charset="0"/>
                <a:cs typeface="Calibri" panose="020F0502020204030204" pitchFamily="34" charset="0"/>
              </a:rPr>
              <a:t>Investment Advisory Management Group	    	</a:t>
            </a:r>
            <a:r>
              <a:rPr lang="en-US" sz="8400" u="sng" dirty="0" smtClean="0">
                <a:solidFill>
                  <a:prstClr val="white">
                    <a:lumMod val="65000"/>
                  </a:prstClr>
                </a:solidFill>
                <a:latin typeface="Calibri" panose="020F0502020204030204" pitchFamily="34" charset="0"/>
                <a:cs typeface="Calibri" panose="020F0502020204030204" pitchFamily="34" charset="0"/>
              </a:rPr>
              <a:t>                     </a:t>
            </a:r>
            <a:r>
              <a:rPr lang="en-US" sz="8400" u="sng" dirty="0">
                <a:solidFill>
                  <a:prstClr val="white">
                    <a:lumMod val="65000"/>
                  </a:prstClr>
                </a:solidFill>
                <a:latin typeface="Calibri" panose="020F0502020204030204" pitchFamily="34" charset="0"/>
                <a:cs typeface="Calibri" panose="020F0502020204030204" pitchFamily="34" charset="0"/>
              </a:rPr>
              <a:t>	</a:t>
            </a:r>
            <a:r>
              <a:rPr lang="en-US" sz="8400" u="sng" dirty="0" smtClean="0">
                <a:solidFill>
                  <a:prstClr val="white">
                    <a:lumMod val="65000"/>
                  </a:prstClr>
                </a:solidFill>
                <a:latin typeface="Calibri" panose="020F0502020204030204" pitchFamily="34" charset="0"/>
                <a:cs typeface="Calibri" panose="020F0502020204030204" pitchFamily="34" charset="0"/>
              </a:rPr>
              <a:t>  </a:t>
            </a:r>
            <a:endParaRPr lang="en-US" sz="8400" u="sng" dirty="0">
              <a:solidFill>
                <a:prstClr val="white">
                  <a:lumMod val="65000"/>
                </a:prstClr>
              </a:solidFill>
              <a:latin typeface="Calibri" panose="020F0502020204030204" pitchFamily="34" charset="0"/>
              <a:cs typeface="Calibri" panose="020F0502020204030204" pitchFamily="34" charset="0"/>
            </a:endParaRP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TFA Investment Advisory Management Group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solidFill>
                <a:latin typeface="Calibri" panose="020F0502020204030204" pitchFamily="34" charset="0"/>
                <a:cs typeface="Calibri" panose="020F0502020204030204" pitchFamily="34" charset="0"/>
              </a:rPr>
              <a:t>Transamerica® ONE Wealth Management Platform	                      	</a:t>
            </a:r>
          </a:p>
          <a:p>
            <a:pPr marL="0" indent="0">
              <a:spcBef>
                <a:spcPts val="600"/>
              </a:spcBef>
              <a:spcAft>
                <a:spcPts val="600"/>
              </a:spcAft>
              <a:buNone/>
            </a:pPr>
            <a:endParaRPr lang="en-US" sz="8400" u="sng" dirty="0" smtClean="0">
              <a:solidFill>
                <a:schemeClr val="bg1">
                  <a:lumMod val="65000"/>
                </a:schemeClr>
              </a:solidFill>
              <a:latin typeface="Calibri" panose="020F0502020204030204" pitchFamily="34" charset="0"/>
              <a:cs typeface="Calibri" panose="020F0502020204030204" pitchFamily="34" charset="0"/>
            </a:endParaRPr>
          </a:p>
          <a:p>
            <a:pPr marL="0" indent="0">
              <a:spcBef>
                <a:spcPts val="600"/>
              </a:spcBef>
              <a:spcAft>
                <a:spcPts val="600"/>
              </a:spcAft>
              <a:buNone/>
            </a:pPr>
            <a:r>
              <a:rPr lang="en-US" sz="8400" u="sng" dirty="0" smtClean="0">
                <a:solidFill>
                  <a:schemeClr val="bg1">
                    <a:lumMod val="65000"/>
                  </a:schemeClr>
                </a:solidFill>
                <a:latin typeface="Calibri" panose="020F0502020204030204" pitchFamily="34" charset="0"/>
                <a:cs typeface="Calibri" panose="020F0502020204030204" pitchFamily="34" charset="0"/>
              </a:rPr>
              <a:t>Proposal					                                    	               </a:t>
            </a:r>
            <a:endParaRPr lang="en-US" sz="8400" u="sng" dirty="0">
              <a:solidFill>
                <a:schemeClr val="bg1">
                  <a:lumMod val="65000"/>
                </a:schemeClr>
              </a:solidFill>
              <a:latin typeface="Calibri" panose="020F0502020204030204" pitchFamily="34" charset="0"/>
              <a:cs typeface="Calibri" panose="020F0502020204030204" pitchFamily="34" charset="0"/>
            </a:endParaRP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13</a:t>
            </a:fld>
            <a:endParaRPr lang="en-US" dirty="0"/>
          </a:p>
        </p:txBody>
      </p:sp>
    </p:spTree>
    <p:extLst>
      <p:ext uri="{BB962C8B-B14F-4D97-AF65-F5344CB8AC3E}">
        <p14:creationId xmlns:p14="http://schemas.microsoft.com/office/powerpoint/2010/main" val="3019536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53903" y="406584"/>
            <a:ext cx="5274544" cy="3815792"/>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710127" y="2163636"/>
            <a:ext cx="4386308" cy="711555"/>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fontAlgn="auto">
              <a:lnSpc>
                <a:spcPct val="100000"/>
              </a:lnSpc>
              <a:spcAft>
                <a:spcPts val="0"/>
              </a:spcAft>
            </a:pPr>
            <a:r>
              <a:rPr lang="en-US" sz="1400" dirty="0">
                <a:solidFill>
                  <a:schemeClr val="bg1"/>
                </a:solidFill>
                <a:latin typeface="Century Gothic" panose="020B0502020202020204" pitchFamily="34" charset="0"/>
                <a:ea typeface="Batang" panose="02030600000101010101" pitchFamily="18" charset="-127"/>
                <a:cs typeface="Calibri" panose="020F0502020204030204" pitchFamily="34" charset="0"/>
              </a:rPr>
              <a:t>Transamerica® ONE Wealth Management Platform is a separately managed account program which uses strategic, alternative, and tactical asset allocation models to establish an individualized client portfolio in accordance with the client’s particular investment objectives and risk tolerance.</a:t>
            </a:r>
          </a:p>
        </p:txBody>
      </p:sp>
      <p:sp>
        <p:nvSpPr>
          <p:cNvPr id="7" name="Rectangle 6"/>
          <p:cNvSpPr/>
          <p:nvPr/>
        </p:nvSpPr>
        <p:spPr>
          <a:xfrm>
            <a:off x="6911788" y="4921624"/>
            <a:ext cx="1949763" cy="1654716"/>
          </a:xfrm>
          <a:prstGeom prst="rect">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90940" y="654691"/>
            <a:ext cx="4800470" cy="1477328"/>
          </a:xfrm>
          <a:prstGeom prst="rect">
            <a:avLst/>
          </a:prstGeom>
          <a:noFill/>
          <a:ln>
            <a:noFill/>
          </a:ln>
        </p:spPr>
        <p:txBody>
          <a:bodyPr wrap="square" rtlCol="0">
            <a:spAutoFit/>
          </a:bodyPr>
          <a:lstStyle/>
          <a:p>
            <a:r>
              <a:rPr lang="en-US" sz="3000" b="1" dirty="0">
                <a:solidFill>
                  <a:schemeClr val="bg1"/>
                </a:solidFill>
                <a:latin typeface="Century Gothic" panose="020B0502020202020204" pitchFamily="34" charset="0"/>
                <a:cs typeface="Calibri" panose="020F0502020204030204" pitchFamily="34" charset="0"/>
              </a:rPr>
              <a:t>Transamerica® ONE Wealth Management Platform</a:t>
            </a:r>
          </a:p>
        </p:txBody>
      </p:sp>
      <p:pic>
        <p:nvPicPr>
          <p:cNvPr id="6" name="Picture 5"/>
          <p:cNvPicPr>
            <a:picLocks noChangeAspect="1"/>
          </p:cNvPicPr>
          <p:nvPr/>
        </p:nvPicPr>
        <p:blipFill>
          <a:blip r:embed="rId2">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812175" y="4815906"/>
            <a:ext cx="2148987" cy="1633434"/>
          </a:xfrm>
          <a:prstGeom prst="rect">
            <a:avLst/>
          </a:prstGeom>
        </p:spPr>
      </p:pic>
    </p:spTree>
    <p:extLst>
      <p:ext uri="{BB962C8B-B14F-4D97-AF65-F5344CB8AC3E}">
        <p14:creationId xmlns:p14="http://schemas.microsoft.com/office/powerpoint/2010/main" val="28066319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3245" y="777139"/>
            <a:ext cx="8353490" cy="707886"/>
          </a:xfrm>
        </p:spPr>
        <p:txBody>
          <a:bodyPr>
            <a:normAutofit fontScale="90000"/>
          </a:bodyPr>
          <a:lstStyle/>
          <a:p>
            <a:pPr algn="ctr"/>
            <a:r>
              <a:rPr lang="en-US" dirty="0" smtClean="0">
                <a:solidFill>
                  <a:srgbClr val="4A75A2"/>
                </a:solidFill>
              </a:rPr>
              <a:t>History of Transamerica</a:t>
            </a:r>
            <a:r>
              <a:rPr lang="en-US" baseline="30000" dirty="0" smtClean="0">
                <a:solidFill>
                  <a:srgbClr val="4A75A2"/>
                </a:solidFill>
              </a:rPr>
              <a:t>®</a:t>
            </a:r>
            <a:r>
              <a:rPr lang="en-US" dirty="0" smtClean="0">
                <a:solidFill>
                  <a:srgbClr val="4A75A2"/>
                </a:solidFill>
              </a:rPr>
              <a:t> ONE </a:t>
            </a:r>
            <a:br>
              <a:rPr lang="en-US" dirty="0" smtClean="0">
                <a:solidFill>
                  <a:srgbClr val="4A75A2"/>
                </a:solidFill>
              </a:rPr>
            </a:br>
            <a:r>
              <a:rPr lang="en-US" dirty="0" smtClean="0">
                <a:solidFill>
                  <a:srgbClr val="4A75A2"/>
                </a:solidFill>
              </a:rPr>
              <a:t>Wealth Management Platform</a:t>
            </a:r>
            <a:endParaRPr lang="en-US" baseline="30000" dirty="0">
              <a:solidFill>
                <a:srgbClr val="4A75A2"/>
              </a:solidFill>
            </a:endParaRPr>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15</a:t>
            </a:fld>
            <a:endParaRPr lang="en-US" dirty="0"/>
          </a:p>
        </p:txBody>
      </p:sp>
      <p:sp>
        <p:nvSpPr>
          <p:cNvPr id="5" name="Rectangle 4"/>
          <p:cNvSpPr/>
          <p:nvPr/>
        </p:nvSpPr>
        <p:spPr>
          <a:xfrm>
            <a:off x="4572" y="2514273"/>
            <a:ext cx="9144000" cy="2667000"/>
          </a:xfrm>
          <a:prstGeom prst="rect">
            <a:avLst/>
          </a:prstGeom>
          <a:solidFill>
            <a:schemeClr val="bg1">
              <a:lumMod val="9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 y="2521895"/>
            <a:ext cx="1827258" cy="266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Connector 13"/>
          <p:cNvCxnSpPr/>
          <p:nvPr/>
        </p:nvCxnSpPr>
        <p:spPr>
          <a:xfrm flipV="1">
            <a:off x="1817905" y="2947275"/>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732641" y="3858513"/>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994797" y="2941374"/>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829784" y="2926080"/>
            <a:ext cx="1840231" cy="938719"/>
          </a:xfrm>
          <a:prstGeom prst="rect">
            <a:avLst/>
          </a:prstGeom>
          <a:noFill/>
          <a:ln>
            <a:noFill/>
          </a:ln>
        </p:spPr>
        <p:txBody>
          <a:bodyPr wrap="square" rtlCol="0">
            <a:spAutoFit/>
          </a:bodyPr>
          <a:lstStyle/>
          <a:p>
            <a:r>
              <a:rPr lang="en-US" sz="1100" dirty="0" smtClean="0">
                <a:solidFill>
                  <a:srgbClr val="002060"/>
                </a:solidFill>
                <a:latin typeface="Calibri" panose="020F0502020204030204" pitchFamily="34" charset="0"/>
                <a:cs typeface="Arial" panose="020B0604020202020204" pitchFamily="34" charset="0"/>
              </a:rPr>
              <a:t>Transamerica I-Series® is branded as the Transamerica Wealth Management Strategies (TWMS) Program for TFG</a:t>
            </a:r>
            <a:endParaRPr lang="en-US" sz="1400" b="1" dirty="0">
              <a:solidFill>
                <a:srgbClr val="002060"/>
              </a:solidFill>
              <a:latin typeface="Calibri" panose="020F0502020204030204" pitchFamily="34" charset="0"/>
              <a:cs typeface="Arial" panose="020B0604020202020204" pitchFamily="34" charset="0"/>
            </a:endParaRPr>
          </a:p>
        </p:txBody>
      </p:sp>
      <p:sp>
        <p:nvSpPr>
          <p:cNvPr id="24" name="TextBox 23"/>
          <p:cNvSpPr txBox="1"/>
          <p:nvPr/>
        </p:nvSpPr>
        <p:spPr>
          <a:xfrm>
            <a:off x="2733551" y="3914668"/>
            <a:ext cx="1615357" cy="600164"/>
          </a:xfrm>
          <a:prstGeom prst="rect">
            <a:avLst/>
          </a:prstGeom>
          <a:noFill/>
          <a:ln>
            <a:noFill/>
          </a:ln>
        </p:spPr>
        <p:txBody>
          <a:bodyPr wrap="square" rtlCol="0">
            <a:spAutoFit/>
          </a:bodyPr>
          <a:lstStyle/>
          <a:p>
            <a:r>
              <a:rPr lang="en-US" sz="1100" dirty="0" smtClean="0">
                <a:solidFill>
                  <a:srgbClr val="002060"/>
                </a:solidFill>
                <a:latin typeface="Calibri" panose="020F0502020204030204" pitchFamily="34" charset="0"/>
                <a:cs typeface="Arial" panose="020B0604020202020204" pitchFamily="34" charset="0"/>
              </a:rPr>
              <a:t>TWMS crosses </a:t>
            </a:r>
          </a:p>
          <a:p>
            <a:r>
              <a:rPr lang="en-US" sz="1100" dirty="0" smtClean="0">
                <a:solidFill>
                  <a:srgbClr val="002060"/>
                </a:solidFill>
                <a:latin typeface="Calibri" panose="020F0502020204030204" pitchFamily="34" charset="0"/>
                <a:cs typeface="Arial" panose="020B0604020202020204" pitchFamily="34" charset="0"/>
              </a:rPr>
              <a:t>$10 Million in Assets Under Management</a:t>
            </a:r>
            <a:endParaRPr lang="en-US" sz="1100" b="1" dirty="0">
              <a:solidFill>
                <a:srgbClr val="002060"/>
              </a:solidFill>
              <a:latin typeface="Calibri" panose="020F0502020204030204" pitchFamily="34" charset="0"/>
              <a:cs typeface="Arial" panose="020B0604020202020204" pitchFamily="34" charset="0"/>
            </a:endParaRPr>
          </a:p>
        </p:txBody>
      </p:sp>
      <p:sp>
        <p:nvSpPr>
          <p:cNvPr id="25" name="TextBox 24"/>
          <p:cNvSpPr txBox="1"/>
          <p:nvPr/>
        </p:nvSpPr>
        <p:spPr>
          <a:xfrm>
            <a:off x="4027333" y="2916555"/>
            <a:ext cx="1087971" cy="769441"/>
          </a:xfrm>
          <a:prstGeom prst="rect">
            <a:avLst/>
          </a:prstGeom>
          <a:noFill/>
        </p:spPr>
        <p:txBody>
          <a:bodyPr wrap="square" rtlCol="0">
            <a:spAutoFit/>
          </a:bodyPr>
          <a:lstStyle/>
          <a:p>
            <a:r>
              <a:rPr lang="en-US" sz="1100" dirty="0" smtClean="0">
                <a:solidFill>
                  <a:srgbClr val="002060"/>
                </a:solidFill>
                <a:latin typeface="Calibri" panose="020F0502020204030204" pitchFamily="34" charset="0"/>
                <a:cs typeface="Arial" panose="020B0604020202020204" pitchFamily="34" charset="0"/>
              </a:rPr>
              <a:t>TWMS reaches </a:t>
            </a:r>
          </a:p>
          <a:p>
            <a:r>
              <a:rPr lang="en-US" sz="1100" dirty="0" smtClean="0">
                <a:solidFill>
                  <a:srgbClr val="002060"/>
                </a:solidFill>
                <a:latin typeface="Calibri" panose="020F0502020204030204" pitchFamily="34" charset="0"/>
                <a:cs typeface="Arial" panose="020B0604020202020204" pitchFamily="34" charset="0"/>
              </a:rPr>
              <a:t>$371.5 Million in Assets Under Management</a:t>
            </a:r>
            <a:endParaRPr lang="en-US" sz="1400" b="1" dirty="0">
              <a:solidFill>
                <a:srgbClr val="002060"/>
              </a:solidFill>
              <a:latin typeface="Calibri" panose="020F0502020204030204" pitchFamily="34" charset="0"/>
              <a:cs typeface="Arial" panose="020B0604020202020204" pitchFamily="34" charset="0"/>
            </a:endParaRPr>
          </a:p>
        </p:txBody>
      </p:sp>
      <p:sp>
        <p:nvSpPr>
          <p:cNvPr id="27" name="TextBox 26"/>
          <p:cNvSpPr txBox="1"/>
          <p:nvPr/>
        </p:nvSpPr>
        <p:spPr>
          <a:xfrm>
            <a:off x="1335498" y="2514273"/>
            <a:ext cx="1010542"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March</a:t>
            </a:r>
          </a:p>
          <a:p>
            <a:pPr algn="ctr"/>
            <a:r>
              <a:rPr lang="en-US" sz="1200" b="1" dirty="0" smtClean="0">
                <a:solidFill>
                  <a:srgbClr val="002060"/>
                </a:solidFill>
                <a:latin typeface="Calibri" panose="020F0502020204030204" pitchFamily="34" charset="0"/>
                <a:cs typeface="Arial" panose="020B0604020202020204" pitchFamily="34" charset="0"/>
              </a:rPr>
              <a:t>2012</a:t>
            </a:r>
            <a:endParaRPr lang="en-US" sz="1200" b="1" dirty="0">
              <a:solidFill>
                <a:srgbClr val="002060"/>
              </a:solidFill>
              <a:latin typeface="Calibri" panose="020F0502020204030204" pitchFamily="34" charset="0"/>
              <a:cs typeface="Arial" panose="020B0604020202020204" pitchFamily="34" charset="0"/>
            </a:endParaRPr>
          </a:p>
        </p:txBody>
      </p:sp>
      <p:sp>
        <p:nvSpPr>
          <p:cNvPr id="28" name="TextBox 27"/>
          <p:cNvSpPr txBox="1"/>
          <p:nvPr/>
        </p:nvSpPr>
        <p:spPr>
          <a:xfrm>
            <a:off x="2178285" y="4731693"/>
            <a:ext cx="1181969"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July</a:t>
            </a:r>
          </a:p>
          <a:p>
            <a:pPr algn="ctr"/>
            <a:r>
              <a:rPr lang="en-US" sz="1200" b="1" dirty="0" smtClean="0">
                <a:solidFill>
                  <a:srgbClr val="002060"/>
                </a:solidFill>
                <a:latin typeface="Calibri" panose="020F0502020204030204" pitchFamily="34" charset="0"/>
                <a:cs typeface="Arial" panose="020B0604020202020204" pitchFamily="34" charset="0"/>
              </a:rPr>
              <a:t>2012</a:t>
            </a:r>
            <a:endParaRPr lang="en-US" sz="1200" b="1" dirty="0">
              <a:solidFill>
                <a:srgbClr val="002060"/>
              </a:solidFill>
              <a:latin typeface="Calibri" panose="020F0502020204030204" pitchFamily="34" charset="0"/>
              <a:cs typeface="Arial" panose="020B0604020202020204" pitchFamily="34" charset="0"/>
            </a:endParaRPr>
          </a:p>
        </p:txBody>
      </p:sp>
      <p:sp>
        <p:nvSpPr>
          <p:cNvPr id="29" name="TextBox 28"/>
          <p:cNvSpPr txBox="1"/>
          <p:nvPr/>
        </p:nvSpPr>
        <p:spPr>
          <a:xfrm>
            <a:off x="3543873" y="2514273"/>
            <a:ext cx="942820"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December 2013</a:t>
            </a:r>
          </a:p>
        </p:txBody>
      </p:sp>
      <p:cxnSp>
        <p:nvCxnSpPr>
          <p:cNvPr id="70" name="Straight Connector 69"/>
          <p:cNvCxnSpPr/>
          <p:nvPr/>
        </p:nvCxnSpPr>
        <p:spPr>
          <a:xfrm flipV="1">
            <a:off x="4561800" y="3877527"/>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137076" y="4749922"/>
            <a:ext cx="822960"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April </a:t>
            </a:r>
          </a:p>
          <a:p>
            <a:pPr algn="ctr"/>
            <a:r>
              <a:rPr lang="en-US" sz="1200" b="1" dirty="0" smtClean="0">
                <a:solidFill>
                  <a:srgbClr val="002060"/>
                </a:solidFill>
                <a:latin typeface="Calibri" panose="020F0502020204030204" pitchFamily="34" charset="0"/>
                <a:cs typeface="Arial" panose="020B0604020202020204" pitchFamily="34" charset="0"/>
              </a:rPr>
              <a:t>2014</a:t>
            </a:r>
            <a:endParaRPr lang="en-US" sz="1200" b="1" dirty="0">
              <a:solidFill>
                <a:srgbClr val="002060"/>
              </a:solidFill>
              <a:latin typeface="Calibri" panose="020F0502020204030204" pitchFamily="34" charset="0"/>
              <a:cs typeface="Arial" panose="020B0604020202020204" pitchFamily="34" charset="0"/>
            </a:endParaRPr>
          </a:p>
        </p:txBody>
      </p:sp>
      <p:cxnSp>
        <p:nvCxnSpPr>
          <p:cNvPr id="73" name="Straight Connector 72"/>
          <p:cNvCxnSpPr/>
          <p:nvPr/>
        </p:nvCxnSpPr>
        <p:spPr>
          <a:xfrm flipV="1">
            <a:off x="5635064" y="2956765"/>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654114" y="2926080"/>
            <a:ext cx="1671748" cy="938719"/>
          </a:xfrm>
          <a:prstGeom prst="rect">
            <a:avLst/>
          </a:prstGeom>
          <a:noFill/>
          <a:ln>
            <a:noFill/>
          </a:ln>
        </p:spPr>
        <p:txBody>
          <a:bodyPr wrap="square" rtlCol="0">
            <a:spAutoFit/>
          </a:bodyPr>
          <a:lstStyle/>
          <a:p>
            <a:r>
              <a:rPr lang="en-US" sz="1100" dirty="0">
                <a:solidFill>
                  <a:srgbClr val="002060"/>
                </a:solidFill>
                <a:latin typeface="Calibri" panose="020F0502020204030204" pitchFamily="34" charset="0"/>
                <a:ea typeface="Verdana" panose="020B0604030504040204" pitchFamily="34" charset="0"/>
                <a:cs typeface="Arial" panose="020B0604020202020204" pitchFamily="34" charset="0"/>
              </a:rPr>
              <a:t>TWMS is re-branded to Transamerica® ONE Wealth Management Platform (</a:t>
            </a:r>
            <a:r>
              <a:rPr lang="en-US" sz="1100" dirty="0" smtClean="0">
                <a:solidFill>
                  <a:srgbClr val="002060"/>
                </a:solidFill>
                <a:latin typeface="Calibri" panose="020F0502020204030204" pitchFamily="34" charset="0"/>
                <a:ea typeface="Verdana" panose="020B0604030504040204" pitchFamily="34" charset="0"/>
                <a:cs typeface="Arial" panose="020B0604020202020204" pitchFamily="34" charset="0"/>
              </a:rPr>
              <a:t>Transamerica® </a:t>
            </a:r>
            <a:r>
              <a:rPr lang="en-US" sz="1100" dirty="0">
                <a:solidFill>
                  <a:srgbClr val="002060"/>
                </a:solidFill>
                <a:latin typeface="Calibri" panose="020F0502020204030204" pitchFamily="34" charset="0"/>
                <a:ea typeface="Verdana" panose="020B0604030504040204" pitchFamily="34" charset="0"/>
                <a:cs typeface="Arial" panose="020B0604020202020204" pitchFamily="34" charset="0"/>
              </a:rPr>
              <a:t>ONE)</a:t>
            </a:r>
            <a:endParaRPr lang="en-US" sz="1100" dirty="0">
              <a:solidFill>
                <a:srgbClr val="002060"/>
              </a:solidFill>
              <a:latin typeface="Calibri" panose="020F0502020204030204" pitchFamily="34" charset="0"/>
              <a:cs typeface="Arial" panose="020B0604020202020204" pitchFamily="34" charset="0"/>
            </a:endParaRPr>
          </a:p>
        </p:txBody>
      </p:sp>
      <p:sp>
        <p:nvSpPr>
          <p:cNvPr id="75" name="TextBox 74"/>
          <p:cNvSpPr txBox="1"/>
          <p:nvPr/>
        </p:nvSpPr>
        <p:spPr>
          <a:xfrm>
            <a:off x="5247907" y="2523763"/>
            <a:ext cx="822960"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June </a:t>
            </a:r>
          </a:p>
          <a:p>
            <a:pPr algn="ctr"/>
            <a:r>
              <a:rPr lang="en-US" sz="1200" b="1" dirty="0" smtClean="0">
                <a:solidFill>
                  <a:srgbClr val="002060"/>
                </a:solidFill>
                <a:latin typeface="Calibri" panose="020F0502020204030204" pitchFamily="34" charset="0"/>
                <a:cs typeface="Arial" panose="020B0604020202020204" pitchFamily="34" charset="0"/>
              </a:rPr>
              <a:t>2014</a:t>
            </a:r>
            <a:endParaRPr lang="en-US" sz="1200" b="1" dirty="0">
              <a:solidFill>
                <a:srgbClr val="002060"/>
              </a:solidFill>
              <a:latin typeface="Calibri" panose="020F0502020204030204" pitchFamily="34" charset="0"/>
              <a:cs typeface="Arial" panose="020B0604020202020204" pitchFamily="34" charset="0"/>
            </a:endParaRPr>
          </a:p>
        </p:txBody>
      </p:sp>
      <p:cxnSp>
        <p:nvCxnSpPr>
          <p:cNvPr id="76" name="Straight Connector 75"/>
          <p:cNvCxnSpPr/>
          <p:nvPr/>
        </p:nvCxnSpPr>
        <p:spPr>
          <a:xfrm flipV="1">
            <a:off x="6606222" y="3868003"/>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204267" y="4752506"/>
            <a:ext cx="886646"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December </a:t>
            </a:r>
          </a:p>
          <a:p>
            <a:pPr algn="ctr"/>
            <a:r>
              <a:rPr lang="en-US" sz="1200" b="1" dirty="0" smtClean="0">
                <a:solidFill>
                  <a:srgbClr val="002060"/>
                </a:solidFill>
                <a:latin typeface="Calibri" panose="020F0502020204030204" pitchFamily="34" charset="0"/>
                <a:cs typeface="Arial" panose="020B0604020202020204" pitchFamily="34" charset="0"/>
              </a:rPr>
              <a:t>2015</a:t>
            </a:r>
            <a:endParaRPr lang="en-US" sz="1200" b="1" dirty="0">
              <a:solidFill>
                <a:srgbClr val="002060"/>
              </a:solidFill>
              <a:latin typeface="Calibri" panose="020F0502020204030204" pitchFamily="34" charset="0"/>
              <a:cs typeface="Arial" panose="020B0604020202020204" pitchFamily="34" charset="0"/>
            </a:endParaRPr>
          </a:p>
        </p:txBody>
      </p:sp>
      <p:cxnSp>
        <p:nvCxnSpPr>
          <p:cNvPr id="92" name="Straight Connector 91"/>
          <p:cNvCxnSpPr/>
          <p:nvPr/>
        </p:nvCxnSpPr>
        <p:spPr>
          <a:xfrm flipV="1">
            <a:off x="-4953" y="3864883"/>
            <a:ext cx="9144000" cy="1"/>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917332" y="3877527"/>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35614" y="4736576"/>
            <a:ext cx="1181969" cy="461665"/>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June</a:t>
            </a:r>
          </a:p>
          <a:p>
            <a:pPr algn="ctr"/>
            <a:r>
              <a:rPr lang="en-US" sz="1200" b="1" dirty="0" smtClean="0">
                <a:solidFill>
                  <a:srgbClr val="002060"/>
                </a:solidFill>
                <a:latin typeface="Calibri" panose="020F0502020204030204" pitchFamily="34" charset="0"/>
                <a:cs typeface="Arial" panose="020B0604020202020204" pitchFamily="34" charset="0"/>
              </a:rPr>
              <a:t>2007</a:t>
            </a:r>
            <a:endParaRPr lang="en-US" sz="1200" b="1" dirty="0">
              <a:solidFill>
                <a:srgbClr val="002060"/>
              </a:solidFill>
              <a:latin typeface="Calibri" panose="020F0502020204030204" pitchFamily="34" charset="0"/>
              <a:cs typeface="Arial" panose="020B0604020202020204" pitchFamily="34" charset="0"/>
            </a:endParaRPr>
          </a:p>
        </p:txBody>
      </p:sp>
      <p:sp>
        <p:nvSpPr>
          <p:cNvPr id="31" name="TextBox 30"/>
          <p:cNvSpPr txBox="1"/>
          <p:nvPr/>
        </p:nvSpPr>
        <p:spPr>
          <a:xfrm>
            <a:off x="904529" y="3931250"/>
            <a:ext cx="1615357" cy="769441"/>
          </a:xfrm>
          <a:prstGeom prst="rect">
            <a:avLst/>
          </a:prstGeom>
          <a:noFill/>
          <a:ln>
            <a:noFill/>
          </a:ln>
        </p:spPr>
        <p:txBody>
          <a:bodyPr wrap="square" rtlCol="0">
            <a:spAutoFit/>
          </a:bodyPr>
          <a:lstStyle/>
          <a:p>
            <a:r>
              <a:rPr lang="en-US" sz="1100" dirty="0" smtClean="0">
                <a:solidFill>
                  <a:srgbClr val="002060"/>
                </a:solidFill>
                <a:latin typeface="Calibri" panose="020F0502020204030204" pitchFamily="34" charset="0"/>
                <a:cs typeface="Arial" panose="020B0604020202020204" pitchFamily="34" charset="0"/>
              </a:rPr>
              <a:t>Transamerica I-Series® Core Portfolios are launched with legacy TFA</a:t>
            </a:r>
            <a:endParaRPr lang="en-US" sz="1100" b="1" dirty="0">
              <a:solidFill>
                <a:srgbClr val="002060"/>
              </a:solidFill>
              <a:latin typeface="Calibri" panose="020F0502020204030204" pitchFamily="34" charset="0"/>
              <a:cs typeface="Arial" panose="020B0604020202020204" pitchFamily="34" charset="0"/>
            </a:endParaRPr>
          </a:p>
        </p:txBody>
      </p:sp>
      <p:cxnSp>
        <p:nvCxnSpPr>
          <p:cNvPr id="34" name="Straight Connector 33"/>
          <p:cNvCxnSpPr/>
          <p:nvPr/>
        </p:nvCxnSpPr>
        <p:spPr>
          <a:xfrm flipV="1">
            <a:off x="7425114" y="2953603"/>
            <a:ext cx="0" cy="9144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013634" y="2630042"/>
            <a:ext cx="822960" cy="276999"/>
          </a:xfrm>
          <a:prstGeom prst="rect">
            <a:avLst/>
          </a:prstGeom>
          <a:noFill/>
        </p:spPr>
        <p:txBody>
          <a:bodyPr wrap="square" rtlCol="0">
            <a:spAutoFit/>
          </a:bodyPr>
          <a:lstStyle/>
          <a:p>
            <a:pPr algn="ctr"/>
            <a:r>
              <a:rPr lang="en-US" sz="1200" b="1" dirty="0" smtClean="0">
                <a:solidFill>
                  <a:srgbClr val="002060"/>
                </a:solidFill>
                <a:latin typeface="Calibri" panose="020F0502020204030204" pitchFamily="34" charset="0"/>
                <a:cs typeface="Arial" panose="020B0604020202020204" pitchFamily="34" charset="0"/>
              </a:rPr>
              <a:t>Today</a:t>
            </a:r>
            <a:endParaRPr lang="en-US" sz="1200" b="1" dirty="0">
              <a:solidFill>
                <a:srgbClr val="002060"/>
              </a:solidFill>
              <a:latin typeface="Calibri" panose="020F0502020204030204" pitchFamily="34" charset="0"/>
              <a:cs typeface="Arial" panose="020B0604020202020204" pitchFamily="34" charset="0"/>
            </a:endParaRPr>
          </a:p>
        </p:txBody>
      </p:sp>
      <p:sp>
        <p:nvSpPr>
          <p:cNvPr id="36" name="TextBox 35"/>
          <p:cNvSpPr txBox="1"/>
          <p:nvPr/>
        </p:nvSpPr>
        <p:spPr>
          <a:xfrm>
            <a:off x="7441421" y="2956765"/>
            <a:ext cx="1671748" cy="769441"/>
          </a:xfrm>
          <a:prstGeom prst="rect">
            <a:avLst/>
          </a:prstGeom>
          <a:noFill/>
          <a:ln>
            <a:noFill/>
          </a:ln>
        </p:spPr>
        <p:txBody>
          <a:bodyPr wrap="square" rtlCol="0">
            <a:spAutoFit/>
          </a:bodyPr>
          <a:lstStyle/>
          <a:p>
            <a:pPr lvl="0" fontAlgn="auto">
              <a:spcBef>
                <a:spcPct val="20000"/>
              </a:spcBef>
              <a:spcAft>
                <a:spcPts val="0"/>
              </a:spcAft>
              <a:defRPr/>
            </a:pPr>
            <a:r>
              <a:rPr lang="en-US" sz="1100" dirty="0" smtClean="0">
                <a:solidFill>
                  <a:srgbClr val="002060"/>
                </a:solidFill>
                <a:latin typeface="Calibri"/>
              </a:rPr>
              <a:t>Transamerica® </a:t>
            </a:r>
            <a:r>
              <a:rPr lang="en-US" sz="1100" dirty="0">
                <a:solidFill>
                  <a:srgbClr val="002060"/>
                </a:solidFill>
                <a:latin typeface="Calibri"/>
              </a:rPr>
              <a:t>ONE is made up of 9</a:t>
            </a:r>
            <a:r>
              <a:rPr lang="en-US" sz="1100" dirty="0" smtClean="0">
                <a:solidFill>
                  <a:srgbClr val="002060"/>
                </a:solidFill>
                <a:latin typeface="Calibri"/>
              </a:rPr>
              <a:t> model managers </a:t>
            </a:r>
            <a:r>
              <a:rPr lang="en-US" sz="1100" dirty="0">
                <a:solidFill>
                  <a:srgbClr val="002060"/>
                </a:solidFill>
                <a:latin typeface="Calibri"/>
              </a:rPr>
              <a:t>and </a:t>
            </a:r>
            <a:r>
              <a:rPr lang="en-US" sz="1100" dirty="0" smtClean="0">
                <a:solidFill>
                  <a:srgbClr val="002060"/>
                </a:solidFill>
                <a:latin typeface="Calibri"/>
              </a:rPr>
              <a:t>56 </a:t>
            </a:r>
            <a:r>
              <a:rPr lang="en-US" sz="1100" dirty="0">
                <a:solidFill>
                  <a:srgbClr val="002060"/>
                </a:solidFill>
                <a:latin typeface="Calibri"/>
              </a:rPr>
              <a:t>investment </a:t>
            </a:r>
            <a:r>
              <a:rPr lang="en-US" sz="1100" dirty="0" smtClean="0">
                <a:solidFill>
                  <a:srgbClr val="002060"/>
                </a:solidFill>
                <a:latin typeface="Calibri"/>
              </a:rPr>
              <a:t>options</a:t>
            </a:r>
            <a:endParaRPr lang="en-US" sz="1100" dirty="0">
              <a:solidFill>
                <a:srgbClr val="002060"/>
              </a:solidFill>
              <a:latin typeface="Calibri"/>
            </a:endParaRPr>
          </a:p>
        </p:txBody>
      </p:sp>
      <p:sp>
        <p:nvSpPr>
          <p:cNvPr id="38" name="TextBox 37"/>
          <p:cNvSpPr txBox="1"/>
          <p:nvPr/>
        </p:nvSpPr>
        <p:spPr>
          <a:xfrm>
            <a:off x="4547075" y="3895484"/>
            <a:ext cx="1741582" cy="769441"/>
          </a:xfrm>
          <a:prstGeom prst="rect">
            <a:avLst/>
          </a:prstGeom>
          <a:noFill/>
          <a:ln>
            <a:noFill/>
          </a:ln>
        </p:spPr>
        <p:txBody>
          <a:bodyPr wrap="square" rtlCol="0">
            <a:spAutoFit/>
          </a:bodyPr>
          <a:lstStyle/>
          <a:p>
            <a:r>
              <a:rPr lang="en-US" sz="1100" dirty="0" smtClean="0">
                <a:solidFill>
                  <a:srgbClr val="002060"/>
                </a:solidFill>
                <a:latin typeface="Calibri" panose="020F0502020204030204" pitchFamily="34" charset="0"/>
                <a:ea typeface="Verdana" panose="020B0604030504040204" pitchFamily="34" charset="0"/>
                <a:cs typeface="Arial" panose="020B0604020202020204" pitchFamily="34" charset="0"/>
              </a:rPr>
              <a:t>Transamerica I-Series® and TWMS hit a combined $1 Billion in Assets Under Management</a:t>
            </a:r>
            <a:endParaRPr lang="en-US" sz="1100" dirty="0">
              <a:solidFill>
                <a:srgbClr val="002060"/>
              </a:solidFill>
              <a:latin typeface="Calibri" panose="020F0502020204030204" pitchFamily="34" charset="0"/>
              <a:cs typeface="Arial" panose="020B0604020202020204" pitchFamily="34" charset="0"/>
            </a:endParaRPr>
          </a:p>
        </p:txBody>
      </p:sp>
      <p:sp>
        <p:nvSpPr>
          <p:cNvPr id="39" name="TextBox 38"/>
          <p:cNvSpPr txBox="1"/>
          <p:nvPr/>
        </p:nvSpPr>
        <p:spPr>
          <a:xfrm>
            <a:off x="6594053" y="3904720"/>
            <a:ext cx="1445766" cy="769441"/>
          </a:xfrm>
          <a:prstGeom prst="rect">
            <a:avLst/>
          </a:prstGeom>
          <a:noFill/>
          <a:ln>
            <a:noFill/>
          </a:ln>
        </p:spPr>
        <p:txBody>
          <a:bodyPr wrap="square" rtlCol="0">
            <a:spAutoFit/>
          </a:bodyPr>
          <a:lstStyle/>
          <a:p>
            <a:pPr lvl="0" fontAlgn="auto">
              <a:spcBef>
                <a:spcPct val="20000"/>
              </a:spcBef>
              <a:spcAft>
                <a:spcPts val="0"/>
              </a:spcAft>
              <a:defRPr/>
            </a:pPr>
            <a:r>
              <a:rPr lang="en-US" sz="1100" dirty="0" smtClean="0">
                <a:solidFill>
                  <a:srgbClr val="002060"/>
                </a:solidFill>
                <a:latin typeface="Calibri"/>
              </a:rPr>
              <a:t>Transamerica® ONE reaches $615 Million in Assets Under Management</a:t>
            </a:r>
            <a:endParaRPr lang="en-US" sz="1100" dirty="0">
              <a:solidFill>
                <a:srgbClr val="002060"/>
              </a:solidFill>
              <a:latin typeface="Calibri"/>
            </a:endParaRPr>
          </a:p>
        </p:txBody>
      </p:sp>
    </p:spTree>
    <p:extLst>
      <p:ext uri="{BB962C8B-B14F-4D97-AF65-F5344CB8AC3E}">
        <p14:creationId xmlns:p14="http://schemas.microsoft.com/office/powerpoint/2010/main" val="3208710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p:cNvSpPr/>
          <p:nvPr/>
        </p:nvSpPr>
        <p:spPr>
          <a:xfrm>
            <a:off x="4900522" y="4083493"/>
            <a:ext cx="2227371" cy="1445559"/>
          </a:xfrm>
          <a:prstGeom prst="rect">
            <a:avLst/>
          </a:prstGeom>
          <a:solidFill>
            <a:srgbClr val="4A75A2"/>
          </a:solidFill>
          <a:ln cap="rnd" cmpd="dbl">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900522" y="2351956"/>
            <a:ext cx="2227371" cy="1445559"/>
          </a:xfrm>
          <a:prstGeom prst="rect">
            <a:avLst/>
          </a:prstGeom>
          <a:solidFill>
            <a:srgbClr val="C00000"/>
          </a:solidFill>
          <a:ln cap="rnd" cmpd="dbl">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16</a:t>
            </a:fld>
            <a:endParaRPr lang="en-US" dirty="0"/>
          </a:p>
        </p:txBody>
      </p:sp>
      <p:sp>
        <p:nvSpPr>
          <p:cNvPr id="2" name="Title 1"/>
          <p:cNvSpPr>
            <a:spLocks noGrp="1"/>
          </p:cNvSpPr>
          <p:nvPr>
            <p:ph type="title"/>
          </p:nvPr>
        </p:nvSpPr>
        <p:spPr>
          <a:xfrm>
            <a:off x="885126" y="756486"/>
            <a:ext cx="7450137" cy="707886"/>
          </a:xfrm>
          <a:noFill/>
        </p:spPr>
        <p:txBody>
          <a:bodyPr>
            <a:normAutofit fontScale="90000"/>
          </a:bodyPr>
          <a:lstStyle/>
          <a:p>
            <a:pPr algn="ctr"/>
            <a:r>
              <a:rPr lang="en-US" dirty="0">
                <a:solidFill>
                  <a:srgbClr val="4A75A2"/>
                </a:solidFill>
              </a:rPr>
              <a:t>Transamerica</a:t>
            </a:r>
            <a:r>
              <a:rPr lang="en-US" baseline="30000" dirty="0">
                <a:solidFill>
                  <a:srgbClr val="4A75A2"/>
                </a:solidFill>
              </a:rPr>
              <a:t>®</a:t>
            </a:r>
            <a:r>
              <a:rPr lang="en-US" dirty="0">
                <a:solidFill>
                  <a:srgbClr val="4A75A2"/>
                </a:solidFill>
              </a:rPr>
              <a:t> ONE Wealth </a:t>
            </a:r>
            <a:r>
              <a:rPr lang="en-US" dirty="0" smtClean="0">
                <a:solidFill>
                  <a:srgbClr val="4A75A2"/>
                </a:solidFill>
              </a:rPr>
              <a:t>Management </a:t>
            </a:r>
            <a:r>
              <a:rPr lang="en-US" b="1" dirty="0" smtClean="0">
                <a:solidFill>
                  <a:srgbClr val="4A75A2"/>
                </a:solidFill>
              </a:rPr>
              <a:t>Platform </a:t>
            </a:r>
            <a:r>
              <a:rPr lang="en-US" b="1" dirty="0">
                <a:solidFill>
                  <a:srgbClr val="4A75A2"/>
                </a:solidFill>
              </a:rPr>
              <a:t>Overview</a:t>
            </a:r>
            <a:endParaRPr lang="en-US" sz="1800" b="1" baseline="30000" dirty="0">
              <a:solidFill>
                <a:srgbClr val="4A75A2"/>
              </a:solidFill>
            </a:endParaRPr>
          </a:p>
        </p:txBody>
      </p:sp>
      <p:sp>
        <p:nvSpPr>
          <p:cNvPr id="18" name="TextBox 17"/>
          <p:cNvSpPr txBox="1"/>
          <p:nvPr/>
        </p:nvSpPr>
        <p:spPr>
          <a:xfrm>
            <a:off x="5531554" y="4636995"/>
            <a:ext cx="1108954" cy="338554"/>
          </a:xfrm>
          <a:prstGeom prst="rect">
            <a:avLst/>
          </a:prstGeom>
          <a:noFill/>
        </p:spPr>
        <p:txBody>
          <a:bodyPr wrap="square" rtlCol="0">
            <a:spAutoFit/>
          </a:bodyPr>
          <a:lstStyle/>
          <a:p>
            <a:r>
              <a:rPr lang="en-US" b="1" dirty="0">
                <a:solidFill>
                  <a:schemeClr val="bg1"/>
                </a:solidFill>
                <a:latin typeface="Calibri"/>
              </a:rPr>
              <a:t>Simplicity</a:t>
            </a:r>
            <a:endParaRPr lang="en-US" dirty="0">
              <a:solidFill>
                <a:schemeClr val="bg1"/>
              </a:solidFill>
            </a:endParaRPr>
          </a:p>
        </p:txBody>
      </p:sp>
      <p:sp>
        <p:nvSpPr>
          <p:cNvPr id="21" name="Rectangle 20"/>
          <p:cNvSpPr/>
          <p:nvPr/>
        </p:nvSpPr>
        <p:spPr>
          <a:xfrm>
            <a:off x="5310906" y="2965215"/>
            <a:ext cx="1406604" cy="584775"/>
          </a:xfrm>
          <a:prstGeom prst="rect">
            <a:avLst/>
          </a:prstGeom>
        </p:spPr>
        <p:txBody>
          <a:bodyPr wrap="square">
            <a:spAutoFit/>
          </a:bodyPr>
          <a:lstStyle/>
          <a:p>
            <a:pPr marL="0" lvl="2"/>
            <a:r>
              <a:rPr lang="en-US" b="1" dirty="0" smtClean="0">
                <a:solidFill>
                  <a:schemeClr val="bg1"/>
                </a:solidFill>
                <a:latin typeface="Calibri"/>
              </a:rPr>
              <a:t>Diversification</a:t>
            </a:r>
            <a:endParaRPr lang="en-US" b="1" dirty="0">
              <a:solidFill>
                <a:schemeClr val="bg1"/>
              </a:solidFill>
              <a:latin typeface="Calibri"/>
            </a:endParaRPr>
          </a:p>
          <a:p>
            <a:endParaRPr lang="en-US" dirty="0">
              <a:solidFill>
                <a:schemeClr val="bg1"/>
              </a:solidFill>
            </a:endParaRPr>
          </a:p>
        </p:txBody>
      </p:sp>
      <p:sp>
        <p:nvSpPr>
          <p:cNvPr id="14" name="Rectangle 13"/>
          <p:cNvSpPr/>
          <p:nvPr/>
        </p:nvSpPr>
        <p:spPr>
          <a:xfrm>
            <a:off x="2156257" y="4071312"/>
            <a:ext cx="2227371" cy="1445559"/>
          </a:xfrm>
          <a:prstGeom prst="rect">
            <a:avLst/>
          </a:prstGeom>
          <a:solidFill>
            <a:srgbClr val="002060"/>
          </a:solidFill>
          <a:ln cap="rnd" cmpd="dbl">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128850" y="2351955"/>
            <a:ext cx="2227371" cy="1445559"/>
          </a:xfrm>
          <a:prstGeom prst="rect">
            <a:avLst/>
          </a:prstGeom>
          <a:solidFill>
            <a:srgbClr val="4A75A2"/>
          </a:solidFill>
          <a:ln cap="rnd" cmpd="dbl">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125226" y="2949450"/>
            <a:ext cx="2230995" cy="338554"/>
          </a:xfrm>
          <a:prstGeom prst="rect">
            <a:avLst/>
          </a:prstGeom>
        </p:spPr>
        <p:txBody>
          <a:bodyPr wrap="none">
            <a:spAutoFit/>
          </a:bodyPr>
          <a:lstStyle/>
          <a:p>
            <a:r>
              <a:rPr lang="en-US" b="1" dirty="0">
                <a:solidFill>
                  <a:schemeClr val="bg1"/>
                </a:solidFill>
                <a:latin typeface="Calibri"/>
              </a:rPr>
              <a:t>Professional </a:t>
            </a:r>
            <a:r>
              <a:rPr lang="en-US" b="1" dirty="0" smtClean="0">
                <a:solidFill>
                  <a:schemeClr val="bg1"/>
                </a:solidFill>
                <a:latin typeface="Calibri"/>
              </a:rPr>
              <a:t>Investment</a:t>
            </a:r>
            <a:endParaRPr lang="en-US" dirty="0">
              <a:solidFill>
                <a:schemeClr val="bg1"/>
              </a:solidFill>
            </a:endParaRPr>
          </a:p>
        </p:txBody>
      </p:sp>
      <p:sp>
        <p:nvSpPr>
          <p:cNvPr id="19" name="Rectangle 18"/>
          <p:cNvSpPr/>
          <p:nvPr/>
        </p:nvSpPr>
        <p:spPr>
          <a:xfrm>
            <a:off x="2389380" y="4603805"/>
            <a:ext cx="1761123" cy="338554"/>
          </a:xfrm>
          <a:prstGeom prst="rect">
            <a:avLst/>
          </a:prstGeom>
        </p:spPr>
        <p:txBody>
          <a:bodyPr wrap="none">
            <a:spAutoFit/>
          </a:bodyPr>
          <a:lstStyle/>
          <a:p>
            <a:r>
              <a:rPr lang="en-US" b="1" dirty="0">
                <a:solidFill>
                  <a:schemeClr val="bg1"/>
                </a:solidFill>
                <a:latin typeface="Calibri"/>
              </a:rPr>
              <a:t>Risk Management</a:t>
            </a:r>
            <a:r>
              <a:rPr lang="en-US" b="1" dirty="0" smtClean="0">
                <a:solidFill>
                  <a:schemeClr val="bg1"/>
                </a:solidFill>
                <a:latin typeface="Calibri"/>
              </a:rPr>
              <a:t> </a:t>
            </a:r>
            <a:endParaRPr lang="en-US" dirty="0">
              <a:solidFill>
                <a:schemeClr val="bg1"/>
              </a:solidFill>
            </a:endParaRPr>
          </a:p>
        </p:txBody>
      </p:sp>
    </p:spTree>
    <p:extLst>
      <p:ext uri="{BB962C8B-B14F-4D97-AF65-F5344CB8AC3E}">
        <p14:creationId xmlns:p14="http://schemas.microsoft.com/office/powerpoint/2010/main" val="2784051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748940" y="509551"/>
            <a:ext cx="7450137" cy="707886"/>
          </a:xfrm>
        </p:spPr>
        <p:txBody>
          <a:bodyPr>
            <a:normAutofit fontScale="90000"/>
          </a:bodyPr>
          <a:lstStyle/>
          <a:p>
            <a:pPr algn="ctr"/>
            <a:r>
              <a:rPr lang="en-US" dirty="0">
                <a:solidFill>
                  <a:srgbClr val="7A7F80"/>
                </a:solidFill>
              </a:rPr>
              <a:t>Transamerica</a:t>
            </a:r>
            <a:r>
              <a:rPr lang="en-US" baseline="30000" dirty="0">
                <a:solidFill>
                  <a:srgbClr val="7A7F80"/>
                </a:solidFill>
              </a:rPr>
              <a:t>®</a:t>
            </a:r>
            <a:r>
              <a:rPr lang="en-US" dirty="0">
                <a:solidFill>
                  <a:srgbClr val="7A7F80"/>
                </a:solidFill>
              </a:rPr>
              <a:t> ONE Wealth </a:t>
            </a:r>
            <a:r>
              <a:rPr lang="en-US" dirty="0" smtClean="0">
                <a:solidFill>
                  <a:srgbClr val="7A7F80"/>
                </a:solidFill>
              </a:rPr>
              <a:t>Management </a:t>
            </a:r>
            <a:r>
              <a:rPr lang="en-US" b="1" dirty="0" smtClean="0">
                <a:solidFill>
                  <a:srgbClr val="7A7F80"/>
                </a:solidFill>
              </a:rPr>
              <a:t>Platform </a:t>
            </a:r>
            <a:r>
              <a:rPr lang="en-US" b="1" dirty="0">
                <a:solidFill>
                  <a:srgbClr val="7A7F80"/>
                </a:solidFill>
              </a:rPr>
              <a:t>Overview</a:t>
            </a:r>
            <a:endParaRPr lang="en-US" sz="1800" b="1" baseline="30000" dirty="0">
              <a:solidFill>
                <a:srgbClr val="7A7F80"/>
              </a:solidFill>
            </a:endParaRPr>
          </a:p>
        </p:txBody>
      </p:sp>
      <p:sp>
        <p:nvSpPr>
          <p:cNvPr id="15" name="Content Placeholder 14"/>
          <p:cNvSpPr>
            <a:spLocks noGrp="1"/>
          </p:cNvSpPr>
          <p:nvPr>
            <p:ph sz="half" idx="1"/>
          </p:nvPr>
        </p:nvSpPr>
        <p:spPr>
          <a:xfrm>
            <a:off x="1231805" y="3066444"/>
            <a:ext cx="2577829" cy="2547257"/>
          </a:xfrm>
          <a:solidFill>
            <a:srgbClr val="7A7F80">
              <a:alpha val="62000"/>
            </a:srgbClr>
          </a:solidFill>
        </p:spPr>
        <p:txBody>
          <a:bodyPr>
            <a:normAutofit/>
          </a:bodyPr>
          <a:lstStyle/>
          <a:p>
            <a:pPr marL="0" lvl="0" indent="0" eaLnBrk="1" hangingPunct="1">
              <a:lnSpc>
                <a:spcPct val="100000"/>
              </a:lnSpc>
              <a:spcBef>
                <a:spcPct val="0"/>
              </a:spcBef>
              <a:spcAft>
                <a:spcPct val="0"/>
              </a:spcAft>
              <a:buNone/>
            </a:pPr>
            <a:r>
              <a:rPr lang="en-US" sz="1600" kern="1200" dirty="0" smtClean="0">
                <a:solidFill>
                  <a:schemeClr val="bg1"/>
                </a:solidFill>
                <a:latin typeface="Calibri" panose="020F0502020204030204" pitchFamily="34" charset="0"/>
                <a:cs typeface="Calibri" panose="020F0502020204030204" pitchFamily="34" charset="0"/>
              </a:rPr>
              <a:t>Within Transamerica® ONE, </a:t>
            </a:r>
            <a:r>
              <a:rPr lang="en-US" sz="1600" kern="1200" dirty="0">
                <a:solidFill>
                  <a:schemeClr val="bg1"/>
                </a:solidFill>
                <a:latin typeface="Calibri" panose="020F0502020204030204" pitchFamily="34" charset="0"/>
                <a:cs typeface="Calibri" panose="020F0502020204030204" pitchFamily="34" charset="0"/>
              </a:rPr>
              <a:t>clients may select multiple model portfolios allowing them to pursue different investment strategies within a single account. </a:t>
            </a:r>
          </a:p>
          <a:p>
            <a:endParaRPr lang="en-US" dirty="0"/>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17</a:t>
            </a:fld>
            <a:endParaRPr lang="en-US" dirty="0"/>
          </a:p>
        </p:txBody>
      </p:sp>
      <p:sp>
        <p:nvSpPr>
          <p:cNvPr id="7" name="Rectangle 6"/>
          <p:cNvSpPr/>
          <p:nvPr/>
        </p:nvSpPr>
        <p:spPr>
          <a:xfrm>
            <a:off x="450352" y="1598523"/>
            <a:ext cx="8286750" cy="307777"/>
          </a:xfrm>
          <a:prstGeom prst="rect">
            <a:avLst/>
          </a:prstGeom>
        </p:spPr>
        <p:txBody>
          <a:bodyPr wrap="square">
            <a:spAutoFit/>
          </a:bodyPr>
          <a:lstStyle/>
          <a:p>
            <a:r>
              <a:rPr lang="en-US" sz="1400" b="1" dirty="0" smtClean="0">
                <a:solidFill>
                  <a:srgbClr val="0070C0"/>
                </a:solidFill>
                <a:latin typeface="Calibri" panose="020F0502020204030204" pitchFamily="34" charset="0"/>
                <a:cs typeface="Calibri" panose="020F0502020204030204" pitchFamily="34" charset="0"/>
              </a:rPr>
              <a:t>	</a:t>
            </a:r>
            <a:endParaRPr lang="en-US" sz="1400" b="1" dirty="0">
              <a:solidFill>
                <a:srgbClr val="0070C0"/>
              </a:solidFill>
              <a:latin typeface="Calibri" panose="020F0502020204030204" pitchFamily="34" charset="0"/>
              <a:cs typeface="Calibri" panose="020F0502020204030204" pitchFamily="34" charset="0"/>
            </a:endParaRPr>
          </a:p>
        </p:txBody>
      </p:sp>
      <p:sp>
        <p:nvSpPr>
          <p:cNvPr id="6" name="TextBox 5"/>
          <p:cNvSpPr txBox="1"/>
          <p:nvPr/>
        </p:nvSpPr>
        <p:spPr>
          <a:xfrm>
            <a:off x="2542562" y="2570067"/>
            <a:ext cx="2684266" cy="338554"/>
          </a:xfrm>
          <a:prstGeom prst="rect">
            <a:avLst/>
          </a:prstGeom>
          <a:noFill/>
        </p:spPr>
        <p:txBody>
          <a:bodyPr wrap="square" rtlCol="0">
            <a:spAutoFit/>
          </a:bodyPr>
          <a:lstStyle/>
          <a:p>
            <a:pPr lvl="0"/>
            <a:endParaRPr lang="en-US" dirty="0">
              <a:solidFill>
                <a:srgbClr val="000000"/>
              </a:solidFill>
              <a:latin typeface="Calibri" panose="020F0502020204030204" pitchFamily="34" charset="0"/>
              <a:cs typeface="Calibri" panose="020F0502020204030204" pitchFamily="34" charset="0"/>
            </a:endParaRPr>
          </a:p>
        </p:txBody>
      </p:sp>
      <p:sp>
        <p:nvSpPr>
          <p:cNvPr id="5" name="TextBox 4"/>
          <p:cNvSpPr txBox="1"/>
          <p:nvPr/>
        </p:nvSpPr>
        <p:spPr>
          <a:xfrm>
            <a:off x="1231805" y="2269780"/>
            <a:ext cx="2571727" cy="584775"/>
          </a:xfrm>
          <a:prstGeom prst="rect">
            <a:avLst/>
          </a:prstGeom>
          <a:solidFill>
            <a:srgbClr val="C00000"/>
          </a:solidFill>
        </p:spPr>
        <p:txBody>
          <a:bodyPr wrap="square" rtlCol="0">
            <a:spAutoFit/>
          </a:bodyPr>
          <a:lstStyle/>
          <a:p>
            <a:pPr lvl="0" algn="ctr"/>
            <a:r>
              <a:rPr lang="en-US" b="1" dirty="0">
                <a:solidFill>
                  <a:schemeClr val="bg1"/>
                </a:solidFill>
                <a:latin typeface="Calibri" panose="020F0502020204030204" pitchFamily="34" charset="0"/>
                <a:cs typeface="Calibri" panose="020F0502020204030204" pitchFamily="34" charset="0"/>
              </a:rPr>
              <a:t>Multiple Model Portfolios within a Single Account</a:t>
            </a:r>
          </a:p>
        </p:txBody>
      </p:sp>
      <p:sp>
        <p:nvSpPr>
          <p:cNvPr id="14" name="Content Placeholder 14"/>
          <p:cNvSpPr>
            <a:spLocks noGrp="1"/>
          </p:cNvSpPr>
          <p:nvPr>
            <p:ph sz="half" idx="1"/>
          </p:nvPr>
        </p:nvSpPr>
        <p:spPr>
          <a:xfrm>
            <a:off x="5220726" y="3058954"/>
            <a:ext cx="2577829" cy="2547257"/>
          </a:xfrm>
          <a:solidFill>
            <a:srgbClr val="7A7F80">
              <a:alpha val="62000"/>
            </a:srgbClr>
          </a:solidFill>
        </p:spPr>
        <p:txBody>
          <a:bodyPr>
            <a:normAutofit/>
          </a:bodyPr>
          <a:lstStyle/>
          <a:p>
            <a:pPr marL="0" lvl="0" indent="0">
              <a:lnSpc>
                <a:spcPct val="100000"/>
              </a:lnSpc>
              <a:spcBef>
                <a:spcPct val="0"/>
              </a:spcBef>
              <a:spcAft>
                <a:spcPct val="0"/>
              </a:spcAft>
              <a:buNone/>
            </a:pPr>
            <a:r>
              <a:rPr lang="en-US" sz="1600" dirty="0" smtClean="0">
                <a:solidFill>
                  <a:schemeClr val="bg1"/>
                </a:solidFill>
                <a:latin typeface="Calibri" panose="020F0502020204030204" pitchFamily="34" charset="0"/>
                <a:cs typeface="Calibri" panose="020F0502020204030204" pitchFamily="34" charset="0"/>
              </a:rPr>
              <a:t>Depending </a:t>
            </a:r>
            <a:r>
              <a:rPr lang="en-US" sz="1600" dirty="0">
                <a:solidFill>
                  <a:schemeClr val="bg1"/>
                </a:solidFill>
                <a:latin typeface="Calibri" panose="020F0502020204030204" pitchFamily="34" charset="0"/>
                <a:cs typeface="Calibri" panose="020F0502020204030204" pitchFamily="34" charset="0"/>
              </a:rPr>
              <a:t>upon the models selected, the underlying assets may include Exchange Traded Funds (ETFs), Exchange Traded Notes (ETNs) and/or mutual funds. Each Transamerica ONE® client owns the underlying securities in his or her account.</a:t>
            </a:r>
          </a:p>
          <a:p>
            <a:endParaRPr lang="en-US" dirty="0"/>
          </a:p>
        </p:txBody>
      </p:sp>
      <p:sp>
        <p:nvSpPr>
          <p:cNvPr id="16" name="TextBox 15"/>
          <p:cNvSpPr txBox="1"/>
          <p:nvPr/>
        </p:nvSpPr>
        <p:spPr>
          <a:xfrm>
            <a:off x="5220726" y="2262290"/>
            <a:ext cx="2571727" cy="584775"/>
          </a:xfrm>
          <a:prstGeom prst="rect">
            <a:avLst/>
          </a:prstGeom>
          <a:solidFill>
            <a:srgbClr val="C00000"/>
          </a:solidFill>
        </p:spPr>
        <p:txBody>
          <a:bodyPr wrap="square" rtlCol="0">
            <a:spAutoFit/>
          </a:bodyPr>
          <a:lstStyle/>
          <a:p>
            <a:pPr lvl="0" algn="ctr"/>
            <a:r>
              <a:rPr lang="en-US" b="1" dirty="0">
                <a:solidFill>
                  <a:schemeClr val="bg1"/>
                </a:solidFill>
                <a:latin typeface="Calibri" panose="020F0502020204030204" pitchFamily="34" charset="0"/>
                <a:cs typeface="Calibri" panose="020F0502020204030204" pitchFamily="34" charset="0"/>
              </a:rPr>
              <a:t>ETFs, ETNs, </a:t>
            </a:r>
            <a:endParaRPr lang="en-US" b="1" dirty="0" smtClean="0">
              <a:solidFill>
                <a:schemeClr val="bg1"/>
              </a:solidFill>
              <a:latin typeface="Calibri" panose="020F0502020204030204" pitchFamily="34" charset="0"/>
              <a:cs typeface="Calibri" panose="020F0502020204030204" pitchFamily="34" charset="0"/>
            </a:endParaRPr>
          </a:p>
          <a:p>
            <a:pPr lvl="0" algn="ctr"/>
            <a:r>
              <a:rPr lang="en-US" b="1" dirty="0" smtClean="0">
                <a:solidFill>
                  <a:schemeClr val="bg1"/>
                </a:solidFill>
                <a:latin typeface="Calibri" panose="020F0502020204030204" pitchFamily="34" charset="0"/>
                <a:cs typeface="Calibri" panose="020F0502020204030204" pitchFamily="34" charset="0"/>
              </a:rPr>
              <a:t>and </a:t>
            </a:r>
            <a:r>
              <a:rPr lang="en-US" b="1" dirty="0">
                <a:solidFill>
                  <a:schemeClr val="bg1"/>
                </a:solidFill>
                <a:latin typeface="Calibri" panose="020F0502020204030204" pitchFamily="34" charset="0"/>
                <a:cs typeface="Calibri" panose="020F0502020204030204" pitchFamily="34" charset="0"/>
              </a:rPr>
              <a:t>Mutual Funds</a:t>
            </a:r>
          </a:p>
        </p:txBody>
      </p:sp>
    </p:spTree>
    <p:extLst>
      <p:ext uri="{BB962C8B-B14F-4D97-AF65-F5344CB8AC3E}">
        <p14:creationId xmlns:p14="http://schemas.microsoft.com/office/powerpoint/2010/main" val="4222523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25237" y="422980"/>
            <a:ext cx="6468035" cy="707886"/>
          </a:xfrm>
        </p:spPr>
        <p:txBody>
          <a:bodyPr>
            <a:normAutofit fontScale="90000"/>
          </a:bodyPr>
          <a:lstStyle/>
          <a:p>
            <a:pPr algn="ctr"/>
            <a:r>
              <a:rPr lang="en-US" dirty="0">
                <a:solidFill>
                  <a:srgbClr val="7A7F80"/>
                </a:solidFill>
              </a:rPr>
              <a:t>Transamerica</a:t>
            </a:r>
            <a:r>
              <a:rPr lang="en-US" baseline="30000" dirty="0">
                <a:solidFill>
                  <a:srgbClr val="7A7F80"/>
                </a:solidFill>
              </a:rPr>
              <a:t>®</a:t>
            </a:r>
            <a:r>
              <a:rPr lang="en-US" dirty="0">
                <a:solidFill>
                  <a:srgbClr val="7A7F80"/>
                </a:solidFill>
              </a:rPr>
              <a:t> ONE Wealth </a:t>
            </a:r>
            <a:r>
              <a:rPr lang="en-US" dirty="0" smtClean="0">
                <a:solidFill>
                  <a:srgbClr val="7A7F80"/>
                </a:solidFill>
              </a:rPr>
              <a:t>Management </a:t>
            </a:r>
            <a:r>
              <a:rPr lang="en-US" b="1" dirty="0" smtClean="0">
                <a:solidFill>
                  <a:srgbClr val="7A7F80"/>
                </a:solidFill>
              </a:rPr>
              <a:t>Platform </a:t>
            </a:r>
            <a:r>
              <a:rPr lang="en-US" b="1" dirty="0">
                <a:solidFill>
                  <a:srgbClr val="7A7F80"/>
                </a:solidFill>
              </a:rPr>
              <a:t>Overview</a:t>
            </a:r>
            <a:endParaRPr lang="en-US" sz="1800" b="1" baseline="30000" dirty="0">
              <a:solidFill>
                <a:srgbClr val="7A7F80"/>
              </a:solidFill>
            </a:endParaRPr>
          </a:p>
        </p:txBody>
      </p:sp>
      <p:sp>
        <p:nvSpPr>
          <p:cNvPr id="4" name="Slide Number Placeholder 3"/>
          <p:cNvSpPr>
            <a:spLocks noGrp="1"/>
          </p:cNvSpPr>
          <p:nvPr>
            <p:ph type="sldNum" sz="quarter" idx="12"/>
          </p:nvPr>
        </p:nvSpPr>
        <p:spPr/>
        <p:txBody>
          <a:bodyPr/>
          <a:lstStyle/>
          <a:p>
            <a:pPr>
              <a:defRPr/>
            </a:pPr>
            <a:fld id="{5AD3ECF7-1B9D-4086-AFC6-94EC144A6505}" type="slidenum">
              <a:rPr lang="en-US" smtClean="0"/>
              <a:pPr>
                <a:defRPr/>
              </a:pPr>
              <a:t>18</a:t>
            </a:fld>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278" y="1557820"/>
            <a:ext cx="7123955" cy="4375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8795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 name="Oval 44"/>
          <p:cNvSpPr/>
          <p:nvPr/>
        </p:nvSpPr>
        <p:spPr>
          <a:xfrm>
            <a:off x="3166929" y="3343834"/>
            <a:ext cx="2913191" cy="2903428"/>
          </a:xfrm>
          <a:prstGeom prst="ellipse">
            <a:avLst/>
          </a:prstGeom>
          <a:noFill/>
          <a:ln w="44450">
            <a:solidFill>
              <a:srgbClr val="7A7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046027" y="5124959"/>
            <a:ext cx="632298" cy="5836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6" name="Title 1"/>
          <p:cNvSpPr>
            <a:spLocks noGrp="1"/>
          </p:cNvSpPr>
          <p:nvPr>
            <p:ph type="title"/>
          </p:nvPr>
        </p:nvSpPr>
        <p:spPr>
          <a:xfrm>
            <a:off x="432266" y="492629"/>
            <a:ext cx="8229600" cy="707886"/>
          </a:xfrm>
        </p:spPr>
        <p:txBody>
          <a:bodyPr>
            <a:normAutofit fontScale="90000"/>
          </a:bodyPr>
          <a:lstStyle/>
          <a:p>
            <a:pPr algn="ctr"/>
            <a:r>
              <a:rPr lang="en-US" dirty="0" smtClean="0">
                <a:solidFill>
                  <a:srgbClr val="002060"/>
                </a:solidFill>
              </a:rPr>
              <a:t>Transamerica</a:t>
            </a:r>
            <a:r>
              <a:rPr lang="en-US" baseline="30000" dirty="0" smtClean="0">
                <a:solidFill>
                  <a:srgbClr val="002060"/>
                </a:solidFill>
              </a:rPr>
              <a:t>® </a:t>
            </a:r>
            <a:r>
              <a:rPr lang="en-US" dirty="0">
                <a:solidFill>
                  <a:srgbClr val="002060"/>
                </a:solidFill>
              </a:rPr>
              <a:t>ONE </a:t>
            </a:r>
            <a:r>
              <a:rPr lang="en-US" dirty="0" smtClean="0">
                <a:solidFill>
                  <a:srgbClr val="002060"/>
                </a:solidFill>
              </a:rPr>
              <a:t>Wealth Management </a:t>
            </a:r>
            <a:br>
              <a:rPr lang="en-US" dirty="0" smtClean="0">
                <a:solidFill>
                  <a:srgbClr val="002060"/>
                </a:solidFill>
              </a:rPr>
            </a:br>
            <a:r>
              <a:rPr lang="en-US" b="1" dirty="0" smtClean="0">
                <a:solidFill>
                  <a:srgbClr val="7A7F80"/>
                </a:solidFill>
              </a:rPr>
              <a:t>Platform Overview</a:t>
            </a:r>
            <a:endParaRPr lang="en-US" b="1" baseline="30000" dirty="0">
              <a:solidFill>
                <a:srgbClr val="7A7F80"/>
              </a:solidFill>
            </a:endParaRPr>
          </a:p>
        </p:txBody>
      </p:sp>
      <p:sp>
        <p:nvSpPr>
          <p:cNvPr id="4" name="Slide Number Placeholder 3"/>
          <p:cNvSpPr>
            <a:spLocks noGrp="1"/>
          </p:cNvSpPr>
          <p:nvPr>
            <p:ph type="sldNum" sz="quarter" idx="12"/>
          </p:nvPr>
        </p:nvSpPr>
        <p:spPr>
          <a:xfrm>
            <a:off x="6399938" y="6356351"/>
            <a:ext cx="2057400" cy="365125"/>
          </a:xfrm>
        </p:spPr>
        <p:txBody>
          <a:bodyPr/>
          <a:lstStyle/>
          <a:p>
            <a:pPr>
              <a:defRPr/>
            </a:pPr>
            <a:fld id="{5AD3ECF7-1B9D-4086-AFC6-94EC144A6505}" type="slidenum">
              <a:rPr lang="en-US" smtClean="0"/>
              <a:pPr>
                <a:defRPr/>
              </a:pPr>
              <a:t>19</a:t>
            </a:fld>
            <a:endParaRPr lang="en-US" dirty="0"/>
          </a:p>
        </p:txBody>
      </p:sp>
      <p:sp>
        <p:nvSpPr>
          <p:cNvPr id="2" name="TextBox 1"/>
          <p:cNvSpPr txBox="1"/>
          <p:nvPr/>
        </p:nvSpPr>
        <p:spPr>
          <a:xfrm>
            <a:off x="470103" y="1839591"/>
            <a:ext cx="8248650" cy="954107"/>
          </a:xfrm>
          <a:prstGeom prst="rect">
            <a:avLst/>
          </a:prstGeom>
          <a:noFill/>
          <a:ln>
            <a:noFill/>
          </a:ln>
        </p:spPr>
        <p:txBody>
          <a:bodyPr wrap="square" rtlCol="0">
            <a:spAutoFit/>
          </a:bodyPr>
          <a:lstStyle/>
          <a:p>
            <a:pPr algn="ctr">
              <a:lnSpc>
                <a:spcPct val="100000"/>
              </a:lnSpc>
            </a:pPr>
            <a:r>
              <a:rPr lang="en-US" sz="1400" dirty="0" smtClean="0">
                <a:solidFill>
                  <a:srgbClr val="002060"/>
                </a:solidFill>
                <a:latin typeface="Calibri" panose="020F0502020204030204" pitchFamily="34" charset="0"/>
                <a:cs typeface="Calibri" panose="020F0502020204030204" pitchFamily="34" charset="0"/>
              </a:rPr>
              <a:t>Core/satellite investing </a:t>
            </a:r>
            <a:r>
              <a:rPr lang="en-US" sz="1400" dirty="0">
                <a:solidFill>
                  <a:srgbClr val="002060"/>
                </a:solidFill>
                <a:latin typeface="Calibri" panose="020F0502020204030204" pitchFamily="34" charset="0"/>
                <a:cs typeface="Calibri" panose="020F0502020204030204" pitchFamily="34" charset="0"/>
              </a:rPr>
              <a:t>is a method of portfolio construction designed to </a:t>
            </a:r>
            <a:r>
              <a:rPr lang="en-US" sz="1400" dirty="0" smtClean="0">
                <a:solidFill>
                  <a:srgbClr val="002060"/>
                </a:solidFill>
                <a:latin typeface="Calibri" panose="020F0502020204030204" pitchFamily="34" charset="0"/>
                <a:cs typeface="Calibri" panose="020F0502020204030204" pitchFamily="34" charset="0"/>
              </a:rPr>
              <a:t>help minimize </a:t>
            </a:r>
            <a:r>
              <a:rPr lang="en-US" sz="1400" dirty="0">
                <a:solidFill>
                  <a:srgbClr val="002060"/>
                </a:solidFill>
                <a:latin typeface="Calibri" panose="020F0502020204030204" pitchFamily="34" charset="0"/>
                <a:cs typeface="Calibri" panose="020F0502020204030204" pitchFamily="34" charset="0"/>
              </a:rPr>
              <a:t>costs, tax liability, and volatility while providing an opportunity to outperform the broad stock market as a whole. The core of the portfolio consists of passive investments that track major market </a:t>
            </a:r>
            <a:r>
              <a:rPr lang="en-US" sz="1400" dirty="0" smtClean="0">
                <a:solidFill>
                  <a:srgbClr val="002060"/>
                </a:solidFill>
                <a:latin typeface="Calibri" panose="020F0502020204030204" pitchFamily="34" charset="0"/>
                <a:cs typeface="Calibri" panose="020F0502020204030204" pitchFamily="34" charset="0"/>
              </a:rPr>
              <a:t>indexes</a:t>
            </a:r>
            <a:r>
              <a:rPr lang="en-US" sz="1400" dirty="0">
                <a:solidFill>
                  <a:srgbClr val="002060"/>
                </a:solidFill>
                <a:latin typeface="Calibri" panose="020F0502020204030204" pitchFamily="34" charset="0"/>
                <a:cs typeface="Calibri" panose="020F0502020204030204" pitchFamily="34" charset="0"/>
              </a:rPr>
              <a:t>.</a:t>
            </a:r>
            <a:r>
              <a:rPr lang="en-US" sz="1400" dirty="0" smtClean="0">
                <a:solidFill>
                  <a:srgbClr val="002060"/>
                </a:solidFill>
                <a:latin typeface="Calibri" panose="020F0502020204030204" pitchFamily="34" charset="0"/>
                <a:cs typeface="Calibri" panose="020F0502020204030204" pitchFamily="34" charset="0"/>
              </a:rPr>
              <a:t> </a:t>
            </a:r>
            <a:r>
              <a:rPr lang="en-US" sz="1400" dirty="0">
                <a:solidFill>
                  <a:srgbClr val="002060"/>
                </a:solidFill>
                <a:latin typeface="Calibri" panose="020F0502020204030204" pitchFamily="34" charset="0"/>
                <a:cs typeface="Calibri" panose="020F0502020204030204" pitchFamily="34" charset="0"/>
              </a:rPr>
              <a:t>Additional </a:t>
            </a:r>
            <a:r>
              <a:rPr lang="en-US" sz="1400" dirty="0" smtClean="0">
                <a:solidFill>
                  <a:srgbClr val="002060"/>
                </a:solidFill>
                <a:latin typeface="Calibri" panose="020F0502020204030204" pitchFamily="34" charset="0"/>
                <a:cs typeface="Calibri" panose="020F0502020204030204" pitchFamily="34" charset="0"/>
              </a:rPr>
              <a:t>positions known </a:t>
            </a:r>
            <a:r>
              <a:rPr lang="en-US" sz="1400" dirty="0">
                <a:solidFill>
                  <a:srgbClr val="002060"/>
                </a:solidFill>
                <a:latin typeface="Calibri" panose="020F0502020204030204" pitchFamily="34" charset="0"/>
                <a:cs typeface="Calibri" panose="020F0502020204030204" pitchFamily="34" charset="0"/>
              </a:rPr>
              <a:t>as satellites, are added to the portfolio in the form of actively managed investments.</a:t>
            </a:r>
          </a:p>
        </p:txBody>
      </p:sp>
      <p:sp>
        <p:nvSpPr>
          <p:cNvPr id="7" name="AutoShape 4" descr="Image result for alph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Oval 2052"/>
          <p:cNvSpPr/>
          <p:nvPr/>
        </p:nvSpPr>
        <p:spPr>
          <a:xfrm>
            <a:off x="3556803" y="3839111"/>
            <a:ext cx="2033512" cy="1901786"/>
          </a:xfrm>
          <a:prstGeom prst="ellipse">
            <a:avLst/>
          </a:prstGeom>
          <a:solidFill>
            <a:srgbClr val="4A75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TextBox 2054"/>
          <p:cNvSpPr txBox="1"/>
          <p:nvPr/>
        </p:nvSpPr>
        <p:spPr>
          <a:xfrm>
            <a:off x="3785618" y="4318247"/>
            <a:ext cx="1575881" cy="830997"/>
          </a:xfrm>
          <a:prstGeom prst="rect">
            <a:avLst/>
          </a:prstGeom>
          <a:noFill/>
        </p:spPr>
        <p:txBody>
          <a:bodyPr wrap="square" rtlCol="0">
            <a:spAutoFit/>
          </a:bodyPr>
          <a:lstStyle/>
          <a:p>
            <a:pPr algn="ctr"/>
            <a:r>
              <a:rPr lang="en-US" dirty="0" smtClean="0">
                <a:solidFill>
                  <a:schemeClr val="bg1"/>
                </a:solidFill>
              </a:rPr>
              <a:t>Core </a:t>
            </a:r>
          </a:p>
          <a:p>
            <a:pPr algn="ctr"/>
            <a:r>
              <a:rPr lang="en-US" dirty="0" smtClean="0">
                <a:solidFill>
                  <a:schemeClr val="bg1"/>
                </a:solidFill>
              </a:rPr>
              <a:t>Risk Target Allocation</a:t>
            </a:r>
            <a:endParaRPr lang="en-US" dirty="0">
              <a:solidFill>
                <a:schemeClr val="bg1"/>
              </a:solidFill>
            </a:endParaRPr>
          </a:p>
        </p:txBody>
      </p:sp>
      <p:sp>
        <p:nvSpPr>
          <p:cNvPr id="2057" name="Oval 2056"/>
          <p:cNvSpPr/>
          <p:nvPr/>
        </p:nvSpPr>
        <p:spPr>
          <a:xfrm>
            <a:off x="4299625" y="3120490"/>
            <a:ext cx="632298" cy="5836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2058" name="TextBox 2057"/>
          <p:cNvSpPr txBox="1"/>
          <p:nvPr/>
        </p:nvSpPr>
        <p:spPr>
          <a:xfrm>
            <a:off x="2899802" y="5259048"/>
            <a:ext cx="924128" cy="369332"/>
          </a:xfrm>
          <a:prstGeom prst="rect">
            <a:avLst/>
          </a:prstGeom>
          <a:noFill/>
        </p:spPr>
        <p:txBody>
          <a:bodyPr wrap="square" rtlCol="0">
            <a:spAutoFit/>
          </a:bodyPr>
          <a:lstStyle/>
          <a:p>
            <a:pPr algn="ctr"/>
            <a:r>
              <a:rPr lang="en-US" sz="900" dirty="0" smtClean="0">
                <a:solidFill>
                  <a:srgbClr val="7A7F80"/>
                </a:solidFill>
              </a:rPr>
              <a:t>Alpha </a:t>
            </a:r>
          </a:p>
          <a:p>
            <a:pPr algn="ctr"/>
            <a:r>
              <a:rPr lang="en-US" sz="900" dirty="0" smtClean="0">
                <a:solidFill>
                  <a:srgbClr val="7A7F80"/>
                </a:solidFill>
              </a:rPr>
              <a:t>Strategy</a:t>
            </a:r>
            <a:endParaRPr lang="en-US" sz="900" dirty="0">
              <a:solidFill>
                <a:srgbClr val="7A7F80"/>
              </a:solidFill>
            </a:endParaRPr>
          </a:p>
        </p:txBody>
      </p:sp>
      <p:sp>
        <p:nvSpPr>
          <p:cNvPr id="51" name="Oval 50"/>
          <p:cNvSpPr/>
          <p:nvPr/>
        </p:nvSpPr>
        <p:spPr>
          <a:xfrm>
            <a:off x="5528276" y="5272966"/>
            <a:ext cx="632298" cy="5836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4" name="TextBox 53"/>
          <p:cNvSpPr txBox="1"/>
          <p:nvPr/>
        </p:nvSpPr>
        <p:spPr>
          <a:xfrm>
            <a:off x="5373154" y="5371565"/>
            <a:ext cx="924128" cy="369332"/>
          </a:xfrm>
          <a:prstGeom prst="rect">
            <a:avLst/>
          </a:prstGeom>
          <a:noFill/>
        </p:spPr>
        <p:txBody>
          <a:bodyPr wrap="square" rtlCol="0">
            <a:spAutoFit/>
          </a:bodyPr>
          <a:lstStyle/>
          <a:p>
            <a:pPr algn="ctr"/>
            <a:r>
              <a:rPr lang="en-US" sz="900" dirty="0" smtClean="0">
                <a:solidFill>
                  <a:srgbClr val="7A7F80"/>
                </a:solidFill>
              </a:rPr>
              <a:t>Alpha </a:t>
            </a:r>
          </a:p>
          <a:p>
            <a:pPr algn="ctr"/>
            <a:r>
              <a:rPr lang="en-US" sz="900" dirty="0" smtClean="0">
                <a:solidFill>
                  <a:srgbClr val="7A7F80"/>
                </a:solidFill>
              </a:rPr>
              <a:t>Strategy</a:t>
            </a:r>
            <a:endParaRPr lang="en-US" sz="900" dirty="0">
              <a:solidFill>
                <a:srgbClr val="7A7F80"/>
              </a:solidFill>
            </a:endParaRPr>
          </a:p>
        </p:txBody>
      </p:sp>
      <p:sp>
        <p:nvSpPr>
          <p:cNvPr id="55" name="TextBox 54"/>
          <p:cNvSpPr txBox="1"/>
          <p:nvPr/>
        </p:nvSpPr>
        <p:spPr>
          <a:xfrm>
            <a:off x="4161461" y="3196670"/>
            <a:ext cx="924128" cy="369332"/>
          </a:xfrm>
          <a:prstGeom prst="rect">
            <a:avLst/>
          </a:prstGeom>
          <a:noFill/>
        </p:spPr>
        <p:txBody>
          <a:bodyPr wrap="square" rtlCol="0">
            <a:spAutoFit/>
          </a:bodyPr>
          <a:lstStyle/>
          <a:p>
            <a:pPr algn="ctr"/>
            <a:r>
              <a:rPr lang="en-US" sz="900" dirty="0" smtClean="0">
                <a:solidFill>
                  <a:srgbClr val="7A7F80"/>
                </a:solidFill>
              </a:rPr>
              <a:t>Alpha </a:t>
            </a:r>
          </a:p>
          <a:p>
            <a:pPr algn="ctr"/>
            <a:r>
              <a:rPr lang="en-US" sz="900" dirty="0" smtClean="0">
                <a:solidFill>
                  <a:srgbClr val="7A7F80"/>
                </a:solidFill>
              </a:rPr>
              <a:t>Strategy</a:t>
            </a:r>
            <a:endParaRPr lang="en-US" sz="900" dirty="0">
              <a:solidFill>
                <a:srgbClr val="7A7F80"/>
              </a:solidFill>
            </a:endParaRPr>
          </a:p>
        </p:txBody>
      </p:sp>
    </p:spTree>
    <p:extLst>
      <p:ext uri="{BB962C8B-B14F-4D97-AF65-F5344CB8AC3E}">
        <p14:creationId xmlns:p14="http://schemas.microsoft.com/office/powerpoint/2010/main" val="440677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p:cNvSpPr/>
          <p:nvPr/>
        </p:nvSpPr>
        <p:spPr>
          <a:xfrm>
            <a:off x="5280534" y="1850507"/>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12811" y="271890"/>
            <a:ext cx="8229600" cy="707886"/>
          </a:xfrm>
        </p:spPr>
        <p:txBody>
          <a:bodyPr>
            <a:normAutofit fontScale="90000"/>
          </a:bodyPr>
          <a:lstStyle/>
          <a:p>
            <a:pPr algn="ctr"/>
            <a:r>
              <a:rPr lang="en-US" dirty="0" smtClean="0">
                <a:solidFill>
                  <a:srgbClr val="002060"/>
                </a:solidFill>
              </a:rPr>
              <a:t>Transamerica</a:t>
            </a:r>
            <a:r>
              <a:rPr lang="en-US" baseline="30000" dirty="0" smtClean="0">
                <a:solidFill>
                  <a:srgbClr val="002060"/>
                </a:solidFill>
              </a:rPr>
              <a:t>® </a:t>
            </a:r>
            <a:r>
              <a:rPr lang="en-US" dirty="0">
                <a:solidFill>
                  <a:srgbClr val="002060"/>
                </a:solidFill>
              </a:rPr>
              <a:t>ONE </a:t>
            </a:r>
            <a:r>
              <a:rPr lang="en-US" dirty="0" smtClean="0">
                <a:solidFill>
                  <a:srgbClr val="002060"/>
                </a:solidFill>
              </a:rPr>
              <a:t>Wealth Management </a:t>
            </a:r>
            <a:br>
              <a:rPr lang="en-US" dirty="0" smtClean="0">
                <a:solidFill>
                  <a:srgbClr val="002060"/>
                </a:solidFill>
              </a:rPr>
            </a:br>
            <a:r>
              <a:rPr lang="en-US" b="1" dirty="0" smtClean="0">
                <a:solidFill>
                  <a:srgbClr val="002060"/>
                </a:solidFill>
              </a:rPr>
              <a:t>Platform Overview</a:t>
            </a:r>
            <a:endParaRPr lang="en-US" b="1" baseline="30000" dirty="0">
              <a:solidFill>
                <a:srgbClr val="002060"/>
              </a:solidFill>
            </a:endParaRPr>
          </a:p>
        </p:txBody>
      </p:sp>
      <p:sp>
        <p:nvSpPr>
          <p:cNvPr id="10" name="Text Placeholder 9"/>
          <p:cNvSpPr>
            <a:spLocks noGrp="1"/>
          </p:cNvSpPr>
          <p:nvPr>
            <p:ph type="body" idx="1"/>
          </p:nvPr>
        </p:nvSpPr>
        <p:spPr>
          <a:xfrm>
            <a:off x="6036994" y="1290839"/>
            <a:ext cx="1953491" cy="339391"/>
          </a:xfrm>
        </p:spPr>
        <p:txBody>
          <a:bodyPr>
            <a:noAutofit/>
          </a:bodyPr>
          <a:lstStyle/>
          <a:p>
            <a:r>
              <a:rPr lang="en-US" sz="2500" dirty="0" smtClean="0">
                <a:solidFill>
                  <a:srgbClr val="002060"/>
                </a:solidFill>
                <a:latin typeface="Calibri" panose="020F0502020204030204" pitchFamily="34" charset="0"/>
                <a:cs typeface="Calibri" panose="020F0502020204030204" pitchFamily="34" charset="0"/>
              </a:rPr>
              <a:t>Core (Beta)</a:t>
            </a:r>
            <a:endParaRPr lang="en-US" sz="2500" dirty="0">
              <a:solidFill>
                <a:srgbClr val="00206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6837441" y="6259392"/>
            <a:ext cx="2057400" cy="365125"/>
          </a:xfrm>
        </p:spPr>
        <p:txBody>
          <a:bodyPr/>
          <a:lstStyle/>
          <a:p>
            <a:pPr>
              <a:defRPr/>
            </a:pPr>
            <a:fld id="{5AD3ECF7-1B9D-4086-AFC6-94EC144A6505}" type="slidenum">
              <a:rPr lang="en-US" smtClean="0"/>
              <a:pPr>
                <a:defRPr/>
              </a:pPr>
              <a:t>20</a:t>
            </a:fld>
            <a:endParaRPr lang="en-US" dirty="0"/>
          </a:p>
        </p:txBody>
      </p:sp>
      <p:sp>
        <p:nvSpPr>
          <p:cNvPr id="15" name="Rectangle 14"/>
          <p:cNvSpPr/>
          <p:nvPr/>
        </p:nvSpPr>
        <p:spPr>
          <a:xfrm>
            <a:off x="1111656" y="1159210"/>
            <a:ext cx="2384045" cy="477054"/>
          </a:xfrm>
          <a:prstGeom prst="rect">
            <a:avLst/>
          </a:prstGeom>
        </p:spPr>
        <p:txBody>
          <a:bodyPr wrap="square">
            <a:spAutoFit/>
          </a:bodyPr>
          <a:lstStyle/>
          <a:p>
            <a:r>
              <a:rPr lang="en-US" sz="2500" b="1" dirty="0">
                <a:solidFill>
                  <a:srgbClr val="002060"/>
                </a:solidFill>
                <a:latin typeface="Calibri" panose="020F0502020204030204" pitchFamily="34" charset="0"/>
                <a:cs typeface="Calibri" panose="020F0502020204030204" pitchFamily="34" charset="0"/>
              </a:rPr>
              <a:t>Satellite (Alpha</a:t>
            </a:r>
            <a:r>
              <a:rPr lang="en-US" sz="2500" b="1" dirty="0" smtClean="0">
                <a:solidFill>
                  <a:srgbClr val="002060"/>
                </a:solidFill>
                <a:latin typeface="Calibri" panose="020F0502020204030204" pitchFamily="34" charset="0"/>
                <a:cs typeface="Calibri" panose="020F0502020204030204" pitchFamily="34" charset="0"/>
              </a:rPr>
              <a:t>)</a:t>
            </a:r>
            <a:endParaRPr lang="en-US" sz="2500" b="1" dirty="0">
              <a:solidFill>
                <a:srgbClr val="002060"/>
              </a:solidFill>
              <a:latin typeface="Calibri" panose="020F0502020204030204" pitchFamily="34" charset="0"/>
              <a:cs typeface="Calibri" panose="020F0502020204030204" pitchFamily="34" charset="0"/>
            </a:endParaRPr>
          </a:p>
        </p:txBody>
      </p:sp>
      <p:pic>
        <p:nvPicPr>
          <p:cNvPr id="2051" name="Picture 3"/>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60467" y="4901469"/>
            <a:ext cx="752407" cy="67685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583429" y="3916584"/>
            <a:ext cx="820059" cy="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2" descr="Image result for alpha"/>
          <p:cNvSpPr>
            <a:spLocks noChangeAspect="1" noChangeArrowheads="1"/>
          </p:cNvSpPr>
          <p:nvPr/>
        </p:nvSpPr>
        <p:spPr bwMode="auto">
          <a:xfrm>
            <a:off x="2943029" y="723268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Image result for alph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5"/>
          <a:stretch>
            <a:fillRect/>
          </a:stretch>
        </p:blipFill>
        <p:spPr>
          <a:xfrm>
            <a:off x="630029" y="1898187"/>
            <a:ext cx="857232" cy="642096"/>
          </a:xfrm>
          <a:prstGeom prst="rect">
            <a:avLst/>
          </a:prstGeom>
        </p:spPr>
      </p:pic>
      <p:pic>
        <p:nvPicPr>
          <p:cNvPr id="9" name="Picture 8"/>
          <p:cNvPicPr>
            <a:picLocks noChangeAspect="1"/>
          </p:cNvPicPr>
          <p:nvPr/>
        </p:nvPicPr>
        <p:blipFill>
          <a:blip r:embed="rId6">
            <a:clrChange>
              <a:clrFrom>
                <a:srgbClr val="FFFFFF"/>
              </a:clrFrom>
              <a:clrTo>
                <a:srgbClr val="FFFFFF">
                  <a:alpha val="0"/>
                </a:srgbClr>
              </a:clrTo>
            </a:clrChange>
          </a:blip>
          <a:stretch>
            <a:fillRect/>
          </a:stretch>
        </p:blipFill>
        <p:spPr>
          <a:xfrm>
            <a:off x="5434890" y="1754159"/>
            <a:ext cx="430498" cy="860996"/>
          </a:xfrm>
          <a:prstGeom prst="rect">
            <a:avLst/>
          </a:prstGeom>
        </p:spPr>
      </p:pic>
      <p:sp>
        <p:nvSpPr>
          <p:cNvPr id="11" name="Rectangle 10"/>
          <p:cNvSpPr/>
          <p:nvPr/>
        </p:nvSpPr>
        <p:spPr>
          <a:xfrm>
            <a:off x="7889974" y="2873615"/>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302921" y="1830163"/>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8" name="Rectangle 17"/>
          <p:cNvSpPr/>
          <p:nvPr/>
        </p:nvSpPr>
        <p:spPr>
          <a:xfrm>
            <a:off x="5305816" y="2860930"/>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7">
            <a:clrChange>
              <a:clrFrom>
                <a:srgbClr val="FFFFFF"/>
              </a:clrFrom>
              <a:clrTo>
                <a:srgbClr val="FFFFFF">
                  <a:alpha val="0"/>
                </a:srgbClr>
              </a:clrTo>
            </a:clrChange>
          </a:blip>
          <a:stretch>
            <a:fillRect/>
          </a:stretch>
        </p:blipFill>
        <p:spPr>
          <a:xfrm>
            <a:off x="7949688" y="2958468"/>
            <a:ext cx="585933" cy="583329"/>
          </a:xfrm>
          <a:prstGeom prst="rect">
            <a:avLst/>
          </a:prstGeom>
        </p:spPr>
      </p:pic>
      <p:sp>
        <p:nvSpPr>
          <p:cNvPr id="16" name="TextBox 15"/>
          <p:cNvSpPr txBox="1"/>
          <p:nvPr/>
        </p:nvSpPr>
        <p:spPr>
          <a:xfrm>
            <a:off x="6590207" y="1854181"/>
            <a:ext cx="1593571" cy="738664"/>
          </a:xfrm>
          <a:prstGeom prst="rect">
            <a:avLst/>
          </a:prstGeom>
          <a:noFill/>
        </p:spPr>
        <p:txBody>
          <a:bodyPr wrap="square" rtlCol="0">
            <a:spAutoFit/>
          </a:bodyPr>
          <a:lstStyle/>
          <a:p>
            <a:pPr marL="114300" lvl="1" algn="ctr" eaLnBrk="1" fontAlgn="auto" hangingPunct="1">
              <a:lnSpc>
                <a:spcPct val="100000"/>
              </a:lnSpc>
              <a:spcBef>
                <a:spcPts val="600"/>
              </a:spcBef>
              <a:spcAft>
                <a:spcPts val="600"/>
              </a:spcAft>
              <a:buClr>
                <a:schemeClr val="tx1"/>
              </a:buClr>
            </a:pPr>
            <a:r>
              <a:rPr lang="en-US" sz="1400" dirty="0">
                <a:solidFill>
                  <a:schemeClr val="bg1"/>
                </a:solidFill>
                <a:latin typeface="Calibri"/>
              </a:rPr>
              <a:t>Market portfolios using index funds or </a:t>
            </a:r>
            <a:r>
              <a:rPr lang="en-US" sz="1400" b="1" dirty="0">
                <a:solidFill>
                  <a:schemeClr val="bg1"/>
                </a:solidFill>
                <a:latin typeface="Calibri"/>
              </a:rPr>
              <a:t>ETFs</a:t>
            </a:r>
          </a:p>
        </p:txBody>
      </p:sp>
      <p:sp>
        <p:nvSpPr>
          <p:cNvPr id="17" name="TextBox 16"/>
          <p:cNvSpPr txBox="1"/>
          <p:nvPr/>
        </p:nvSpPr>
        <p:spPr>
          <a:xfrm>
            <a:off x="5548075" y="3074109"/>
            <a:ext cx="2036296" cy="307777"/>
          </a:xfrm>
          <a:prstGeom prst="rect">
            <a:avLst/>
          </a:prstGeom>
          <a:noFill/>
        </p:spPr>
        <p:txBody>
          <a:bodyPr wrap="square" rtlCol="0">
            <a:spAutoFit/>
          </a:bodyPr>
          <a:lstStyle/>
          <a:p>
            <a:pPr marL="114300" lvl="1" eaLnBrk="1" fontAlgn="auto" hangingPunct="1">
              <a:lnSpc>
                <a:spcPct val="100000"/>
              </a:lnSpc>
              <a:spcBef>
                <a:spcPts val="600"/>
              </a:spcBef>
              <a:spcAft>
                <a:spcPts val="600"/>
              </a:spcAft>
              <a:buClr>
                <a:schemeClr val="tx1"/>
              </a:buClr>
            </a:pPr>
            <a:r>
              <a:rPr lang="en-US" sz="1400" b="1" dirty="0">
                <a:solidFill>
                  <a:schemeClr val="bg1"/>
                </a:solidFill>
                <a:latin typeface="Calibri"/>
              </a:rPr>
              <a:t>LOW EXPENSES</a:t>
            </a:r>
          </a:p>
        </p:txBody>
      </p:sp>
      <p:sp>
        <p:nvSpPr>
          <p:cNvPr id="23" name="Rectangle 22"/>
          <p:cNvSpPr/>
          <p:nvPr/>
        </p:nvSpPr>
        <p:spPr>
          <a:xfrm>
            <a:off x="6302920" y="3864632"/>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24" name="Rectangle 23"/>
          <p:cNvSpPr/>
          <p:nvPr/>
        </p:nvSpPr>
        <p:spPr>
          <a:xfrm>
            <a:off x="5302197" y="3875322"/>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302197" y="4885745"/>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26" name="Rectangle 25"/>
          <p:cNvSpPr/>
          <p:nvPr/>
        </p:nvSpPr>
        <p:spPr>
          <a:xfrm>
            <a:off x="7866141" y="4885745"/>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493349" y="3916584"/>
            <a:ext cx="1948125" cy="984885"/>
          </a:xfrm>
          <a:prstGeom prst="rect">
            <a:avLst/>
          </a:prstGeom>
          <a:noFill/>
        </p:spPr>
        <p:txBody>
          <a:bodyPr wrap="square" rtlCol="0">
            <a:spAutoFit/>
          </a:bodyPr>
          <a:lstStyle/>
          <a:p>
            <a:pPr marL="0" lvl="1" algn="ctr"/>
            <a:r>
              <a:rPr lang="en-US" sz="1400" dirty="0">
                <a:solidFill>
                  <a:schemeClr val="bg1"/>
                </a:solidFill>
                <a:latin typeface="Calibri"/>
              </a:rPr>
              <a:t>Global diversification and mean variance optimization</a:t>
            </a:r>
          </a:p>
          <a:p>
            <a:endParaRPr lang="en-US" dirty="0"/>
          </a:p>
        </p:txBody>
      </p:sp>
      <p:sp>
        <p:nvSpPr>
          <p:cNvPr id="21" name="TextBox 20"/>
          <p:cNvSpPr txBox="1"/>
          <p:nvPr/>
        </p:nvSpPr>
        <p:spPr>
          <a:xfrm>
            <a:off x="5428015" y="4910499"/>
            <a:ext cx="1918674" cy="738664"/>
          </a:xfrm>
          <a:prstGeom prst="rect">
            <a:avLst/>
          </a:prstGeom>
          <a:noFill/>
        </p:spPr>
        <p:txBody>
          <a:bodyPr wrap="square" rtlCol="0">
            <a:spAutoFit/>
          </a:bodyPr>
          <a:lstStyle/>
          <a:p>
            <a:pPr marL="114300" lvl="1" algn="ctr" eaLnBrk="1" fontAlgn="auto" hangingPunct="1">
              <a:lnSpc>
                <a:spcPct val="100000"/>
              </a:lnSpc>
              <a:spcBef>
                <a:spcPts val="600"/>
              </a:spcBef>
              <a:spcAft>
                <a:spcPts val="600"/>
              </a:spcAft>
              <a:buClr>
                <a:schemeClr val="tx1"/>
              </a:buClr>
            </a:pPr>
            <a:r>
              <a:rPr lang="en-US" sz="1400" b="1" dirty="0">
                <a:solidFill>
                  <a:schemeClr val="bg1"/>
                </a:solidFill>
                <a:latin typeface="Calibri"/>
              </a:rPr>
              <a:t>MINIMIZE</a:t>
            </a:r>
            <a:r>
              <a:rPr lang="en-US" sz="1400" dirty="0">
                <a:solidFill>
                  <a:schemeClr val="bg1"/>
                </a:solidFill>
                <a:latin typeface="Calibri"/>
              </a:rPr>
              <a:t> active manager risk and reduce market risk</a:t>
            </a:r>
          </a:p>
        </p:txBody>
      </p:sp>
      <p:pic>
        <p:nvPicPr>
          <p:cNvPr id="22" name="Picture 21"/>
          <p:cNvPicPr>
            <a:picLocks noChangeAspect="1"/>
          </p:cNvPicPr>
          <p:nvPr/>
        </p:nvPicPr>
        <p:blipFill>
          <a:blip r:embed="rId8"/>
          <a:stretch>
            <a:fillRect/>
          </a:stretch>
        </p:blipFill>
        <p:spPr>
          <a:xfrm>
            <a:off x="5334316" y="3987934"/>
            <a:ext cx="652560" cy="488790"/>
          </a:xfrm>
          <a:prstGeom prst="rect">
            <a:avLst/>
          </a:prstGeom>
        </p:spPr>
      </p:pic>
      <p:pic>
        <p:nvPicPr>
          <p:cNvPr id="27" name="Picture 26"/>
          <p:cNvPicPr>
            <a:picLocks noChangeAspect="1"/>
          </p:cNvPicPr>
          <p:nvPr/>
        </p:nvPicPr>
        <p:blipFill>
          <a:blip r:embed="rId9"/>
          <a:stretch>
            <a:fillRect/>
          </a:stretch>
        </p:blipFill>
        <p:spPr>
          <a:xfrm>
            <a:off x="3194730" y="3002013"/>
            <a:ext cx="486889" cy="486889"/>
          </a:xfrm>
          <a:prstGeom prst="rect">
            <a:avLst/>
          </a:prstGeom>
        </p:spPr>
      </p:pic>
      <p:sp>
        <p:nvSpPr>
          <p:cNvPr id="31" name="Rectangle 30"/>
          <p:cNvSpPr/>
          <p:nvPr/>
        </p:nvSpPr>
        <p:spPr>
          <a:xfrm>
            <a:off x="1597500" y="1830163"/>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5462" y="1854181"/>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21991" y="2858852"/>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3136923" y="4880173"/>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3078055" y="2860930"/>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32262" y="3871589"/>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617279" y="3881137"/>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71753" y="3070307"/>
            <a:ext cx="2295875" cy="307777"/>
          </a:xfrm>
          <a:prstGeom prst="rect">
            <a:avLst/>
          </a:prstGeom>
          <a:noFill/>
        </p:spPr>
        <p:txBody>
          <a:bodyPr wrap="square" rtlCol="0">
            <a:spAutoFit/>
          </a:bodyPr>
          <a:lstStyle/>
          <a:p>
            <a:pPr marL="114300" lvl="1">
              <a:spcBef>
                <a:spcPts val="600"/>
              </a:spcBef>
              <a:spcAft>
                <a:spcPts val="600"/>
              </a:spcAft>
              <a:buClr>
                <a:schemeClr val="tx1"/>
              </a:buClr>
            </a:pPr>
            <a:r>
              <a:rPr lang="en-US" sz="1400" dirty="0">
                <a:solidFill>
                  <a:schemeClr val="bg1"/>
                </a:solidFill>
                <a:latin typeface="Calibri" panose="020F0502020204030204" pitchFamily="34" charset="0"/>
                <a:cs typeface="Calibri" panose="020F0502020204030204" pitchFamily="34" charset="0"/>
              </a:rPr>
              <a:t>Managing downside risks</a:t>
            </a:r>
          </a:p>
        </p:txBody>
      </p:sp>
      <p:sp>
        <p:nvSpPr>
          <p:cNvPr id="29" name="TextBox 28"/>
          <p:cNvSpPr txBox="1"/>
          <p:nvPr/>
        </p:nvSpPr>
        <p:spPr>
          <a:xfrm>
            <a:off x="1563114" y="2036510"/>
            <a:ext cx="2626839" cy="553998"/>
          </a:xfrm>
          <a:prstGeom prst="rect">
            <a:avLst/>
          </a:prstGeom>
          <a:noFill/>
        </p:spPr>
        <p:txBody>
          <a:bodyPr wrap="square" rtlCol="0">
            <a:spAutoFit/>
          </a:bodyPr>
          <a:lstStyle/>
          <a:p>
            <a:pPr marL="0" lvl="1"/>
            <a:r>
              <a:rPr lang="en-US" sz="1400" dirty="0">
                <a:solidFill>
                  <a:schemeClr val="bg1"/>
                </a:solidFill>
                <a:latin typeface="Calibri" panose="020F0502020204030204" pitchFamily="34" charset="0"/>
                <a:cs typeface="Calibri" panose="020F0502020204030204" pitchFamily="34" charset="0"/>
              </a:rPr>
              <a:t>Low correlation </a:t>
            </a:r>
            <a:r>
              <a:rPr lang="en-US" sz="1400" dirty="0" smtClean="0">
                <a:solidFill>
                  <a:schemeClr val="bg1"/>
                </a:solidFill>
                <a:latin typeface="Calibri" panose="020F0502020204030204" pitchFamily="34" charset="0"/>
                <a:cs typeface="Calibri" panose="020F0502020204030204" pitchFamily="34" charset="0"/>
              </a:rPr>
              <a:t>to </a:t>
            </a:r>
            <a:r>
              <a:rPr lang="en-US" sz="1400" dirty="0">
                <a:solidFill>
                  <a:schemeClr val="bg1"/>
                </a:solidFill>
                <a:latin typeface="Calibri" panose="020F0502020204030204" pitchFamily="34" charset="0"/>
                <a:cs typeface="Calibri" panose="020F0502020204030204" pitchFamily="34" charset="0"/>
              </a:rPr>
              <a:t>the market</a:t>
            </a:r>
          </a:p>
          <a:p>
            <a:endParaRPr lang="en-US" dirty="0"/>
          </a:p>
        </p:txBody>
      </p:sp>
      <p:sp>
        <p:nvSpPr>
          <p:cNvPr id="30" name="TextBox 29"/>
          <p:cNvSpPr txBox="1"/>
          <p:nvPr/>
        </p:nvSpPr>
        <p:spPr>
          <a:xfrm>
            <a:off x="1794954" y="4009950"/>
            <a:ext cx="1886587" cy="523220"/>
          </a:xfrm>
          <a:prstGeom prst="rect">
            <a:avLst/>
          </a:prstGeom>
          <a:noFill/>
        </p:spPr>
        <p:txBody>
          <a:bodyPr wrap="square" rtlCol="0">
            <a:spAutoFit/>
          </a:bodyPr>
          <a:lstStyle/>
          <a:p>
            <a:pPr marL="114300" lvl="1" algn="ctr">
              <a:spcBef>
                <a:spcPts val="600"/>
              </a:spcBef>
              <a:spcAft>
                <a:spcPts val="600"/>
              </a:spcAft>
              <a:buClr>
                <a:schemeClr val="tx1"/>
              </a:buClr>
            </a:pPr>
            <a:r>
              <a:rPr lang="en-US" sz="1400" dirty="0">
                <a:solidFill>
                  <a:schemeClr val="bg1"/>
                </a:solidFill>
                <a:latin typeface="Calibri" panose="020F0502020204030204" pitchFamily="34" charset="0"/>
                <a:cs typeface="Calibri" panose="020F0502020204030204" pitchFamily="34" charset="0"/>
              </a:rPr>
              <a:t>Alternative asset classes or allocations</a:t>
            </a:r>
          </a:p>
        </p:txBody>
      </p:sp>
      <p:pic>
        <p:nvPicPr>
          <p:cNvPr id="2048" name="Picture 2047"/>
          <p:cNvPicPr>
            <a:picLocks noChangeAspect="1"/>
          </p:cNvPicPr>
          <p:nvPr/>
        </p:nvPicPr>
        <p:blipFill>
          <a:blip r:embed="rId10"/>
          <a:stretch>
            <a:fillRect/>
          </a:stretch>
        </p:blipFill>
        <p:spPr>
          <a:xfrm>
            <a:off x="3185935" y="4980958"/>
            <a:ext cx="551466" cy="551466"/>
          </a:xfrm>
          <a:prstGeom prst="rect">
            <a:avLst/>
          </a:prstGeom>
        </p:spPr>
      </p:pic>
      <p:sp>
        <p:nvSpPr>
          <p:cNvPr id="2049" name="TextBox 2048"/>
          <p:cNvSpPr txBox="1"/>
          <p:nvPr/>
        </p:nvSpPr>
        <p:spPr>
          <a:xfrm>
            <a:off x="640456" y="4870933"/>
            <a:ext cx="2248834" cy="753256"/>
          </a:xfrm>
          <a:prstGeom prst="rect">
            <a:avLst/>
          </a:prstGeom>
          <a:solidFill>
            <a:srgbClr val="002060"/>
          </a:solidFill>
        </p:spPr>
        <p:txBody>
          <a:bodyPr wrap="square" rtlCol="0">
            <a:spAutoFit/>
          </a:bodyPr>
          <a:lstStyle/>
          <a:p>
            <a:pPr marL="114300" lvl="1" algn="ctr">
              <a:spcBef>
                <a:spcPts val="600"/>
              </a:spcBef>
              <a:spcAft>
                <a:spcPts val="600"/>
              </a:spcAft>
              <a:buClr>
                <a:schemeClr val="tx1"/>
              </a:buClr>
            </a:pPr>
            <a:r>
              <a:rPr lang="en-US" sz="1400" dirty="0">
                <a:solidFill>
                  <a:schemeClr val="bg1"/>
                </a:solidFill>
                <a:latin typeface="Calibri" panose="020F0502020204030204" pitchFamily="34" charset="0"/>
                <a:cs typeface="Calibri" panose="020F0502020204030204" pitchFamily="34" charset="0"/>
              </a:rPr>
              <a:t>Focus on inefficiencies in the market and short term market trends</a:t>
            </a:r>
          </a:p>
        </p:txBody>
      </p:sp>
      <p:sp>
        <p:nvSpPr>
          <p:cNvPr id="44" name="Rectangle 43"/>
          <p:cNvSpPr/>
          <p:nvPr/>
        </p:nvSpPr>
        <p:spPr>
          <a:xfrm>
            <a:off x="710702" y="5776780"/>
            <a:ext cx="695885" cy="7530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553535" y="5784021"/>
            <a:ext cx="2259105" cy="75303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TextBox 2052"/>
          <p:cNvSpPr txBox="1"/>
          <p:nvPr/>
        </p:nvSpPr>
        <p:spPr>
          <a:xfrm>
            <a:off x="1585979" y="5912846"/>
            <a:ext cx="2194219" cy="769441"/>
          </a:xfrm>
          <a:prstGeom prst="rect">
            <a:avLst/>
          </a:prstGeom>
          <a:noFill/>
        </p:spPr>
        <p:txBody>
          <a:bodyPr wrap="square" rtlCol="0">
            <a:spAutoFit/>
          </a:bodyPr>
          <a:lstStyle/>
          <a:p>
            <a:pPr marL="0" lvl="1" algn="ctr"/>
            <a:r>
              <a:rPr lang="en-US" sz="1400" dirty="0">
                <a:solidFill>
                  <a:schemeClr val="bg1"/>
                </a:solidFill>
                <a:latin typeface="Calibri" panose="020F0502020204030204" pitchFamily="34" charset="0"/>
                <a:cs typeface="Calibri" panose="020F0502020204030204" pitchFamily="34" charset="0"/>
              </a:rPr>
              <a:t>Exposure to active manager and market risk</a:t>
            </a:r>
          </a:p>
          <a:p>
            <a:endParaRPr lang="en-US" dirty="0"/>
          </a:p>
        </p:txBody>
      </p:sp>
      <p:cxnSp>
        <p:nvCxnSpPr>
          <p:cNvPr id="48" name="Straight Connector 47"/>
          <p:cNvCxnSpPr/>
          <p:nvPr/>
        </p:nvCxnSpPr>
        <p:spPr>
          <a:xfrm>
            <a:off x="1313238" y="1139755"/>
            <a:ext cx="637245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pic>
        <p:nvPicPr>
          <p:cNvPr id="2057" name="Picture 2056"/>
          <p:cNvPicPr>
            <a:picLocks noChangeAspect="1"/>
          </p:cNvPicPr>
          <p:nvPr/>
        </p:nvPicPr>
        <p:blipFill rotWithShape="1">
          <a:blip r:embed="rId11">
            <a:clrChange>
              <a:clrFrom>
                <a:srgbClr val="FFFFFF"/>
              </a:clrFrom>
              <a:clrTo>
                <a:srgbClr val="FFFFFF">
                  <a:alpha val="0"/>
                </a:srgbClr>
              </a:clrTo>
            </a:clrChange>
          </a:blip>
          <a:srcRect l="11719" t="19270" r="11226" b="18959"/>
          <a:stretch/>
        </p:blipFill>
        <p:spPr>
          <a:xfrm>
            <a:off x="772040" y="5896689"/>
            <a:ext cx="573207" cy="459513"/>
          </a:xfrm>
          <a:prstGeom prst="rect">
            <a:avLst/>
          </a:prstGeom>
        </p:spPr>
      </p:pic>
    </p:spTree>
    <p:extLst>
      <p:ext uri="{BB962C8B-B14F-4D97-AF65-F5344CB8AC3E}">
        <p14:creationId xmlns:p14="http://schemas.microsoft.com/office/powerpoint/2010/main" val="19379607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 name="TextBox 121"/>
          <p:cNvSpPr txBox="1"/>
          <p:nvPr/>
        </p:nvSpPr>
        <p:spPr>
          <a:xfrm>
            <a:off x="2221900" y="1456615"/>
            <a:ext cx="1803955"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08" name="TextBox 107"/>
          <p:cNvSpPr txBox="1"/>
          <p:nvPr/>
        </p:nvSpPr>
        <p:spPr>
          <a:xfrm>
            <a:off x="4364030" y="3519999"/>
            <a:ext cx="2159421"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 Moderate Aggressive</a:t>
            </a:r>
            <a:endParaRPr lang="en-US" sz="1200" dirty="0">
              <a:solidFill>
                <a:srgbClr val="002060"/>
              </a:solidFill>
            </a:endParaRPr>
          </a:p>
        </p:txBody>
      </p:sp>
      <p:sp>
        <p:nvSpPr>
          <p:cNvPr id="105" name="TextBox 104"/>
          <p:cNvSpPr txBox="1"/>
          <p:nvPr/>
        </p:nvSpPr>
        <p:spPr>
          <a:xfrm>
            <a:off x="2221900" y="2973688"/>
            <a:ext cx="1803955"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20" name="TextBox 119"/>
          <p:cNvSpPr txBox="1"/>
          <p:nvPr/>
        </p:nvSpPr>
        <p:spPr>
          <a:xfrm>
            <a:off x="2206288" y="2496790"/>
            <a:ext cx="1803955"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21" name="TextBox 120"/>
          <p:cNvSpPr txBox="1"/>
          <p:nvPr/>
        </p:nvSpPr>
        <p:spPr>
          <a:xfrm>
            <a:off x="2221900" y="1978140"/>
            <a:ext cx="1803955"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1" name="TextBox 10"/>
          <p:cNvSpPr txBox="1"/>
          <p:nvPr/>
        </p:nvSpPr>
        <p:spPr>
          <a:xfrm>
            <a:off x="4364237" y="1452680"/>
            <a:ext cx="2182578"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Ultra Conservative</a:t>
            </a:r>
            <a:endParaRPr lang="en-US" sz="1200" dirty="0">
              <a:solidFill>
                <a:srgbClr val="002060"/>
              </a:solidFill>
            </a:endParaRPr>
          </a:p>
        </p:txBody>
      </p:sp>
      <p:sp>
        <p:nvSpPr>
          <p:cNvPr id="4" name="Title 1"/>
          <p:cNvSpPr>
            <a:spLocks noGrp="1"/>
          </p:cNvSpPr>
          <p:nvPr>
            <p:ph type="title"/>
          </p:nvPr>
        </p:nvSpPr>
        <p:spPr>
          <a:xfrm>
            <a:off x="891519" y="588323"/>
            <a:ext cx="6887183" cy="628802"/>
          </a:xfrm>
        </p:spPr>
        <p:txBody>
          <a:bodyPr>
            <a:normAutofit fontScale="90000"/>
          </a:bodyPr>
          <a:lstStyle/>
          <a:p>
            <a:pPr algn="ctr"/>
            <a:r>
              <a:rPr lang="en-US" dirty="0" smtClean="0">
                <a:solidFill>
                  <a:srgbClr val="4A75A2"/>
                </a:solidFill>
              </a:rPr>
              <a:t>Transamerica</a:t>
            </a:r>
            <a:r>
              <a:rPr lang="en-US" baseline="30000" dirty="0" smtClean="0">
                <a:solidFill>
                  <a:srgbClr val="4A75A2"/>
                </a:solidFill>
              </a:rPr>
              <a:t>®</a:t>
            </a:r>
            <a:r>
              <a:rPr lang="en-US" dirty="0">
                <a:solidFill>
                  <a:srgbClr val="4A75A2"/>
                </a:solidFill>
              </a:rPr>
              <a:t> </a:t>
            </a:r>
            <a:r>
              <a:rPr lang="en-US" dirty="0" smtClean="0">
                <a:solidFill>
                  <a:srgbClr val="4A75A2"/>
                </a:solidFill>
              </a:rPr>
              <a:t>ONE </a:t>
            </a:r>
            <a:r>
              <a:rPr lang="en-US" dirty="0">
                <a:solidFill>
                  <a:srgbClr val="4A75A2"/>
                </a:solidFill>
              </a:rPr>
              <a:t>Wealth Management </a:t>
            </a:r>
            <a:r>
              <a:rPr lang="en-US" b="1" dirty="0">
                <a:solidFill>
                  <a:srgbClr val="C00000"/>
                </a:solidFill>
              </a:rPr>
              <a:t>Platform </a:t>
            </a:r>
            <a:r>
              <a:rPr lang="en-US" b="1" dirty="0" smtClean="0">
                <a:solidFill>
                  <a:srgbClr val="C00000"/>
                </a:solidFill>
              </a:rPr>
              <a:t>Core Portfolios </a:t>
            </a:r>
            <a:r>
              <a:rPr lang="en-US" dirty="0" smtClean="0">
                <a:latin typeface="Stencil" pitchFamily="82" charset="0"/>
              </a:rPr>
              <a:t/>
            </a:r>
            <a:br>
              <a:rPr lang="en-US" dirty="0" smtClean="0">
                <a:latin typeface="Stencil" pitchFamily="82" charset="0"/>
              </a:rPr>
            </a:br>
            <a:endParaRPr lang="en-US" dirty="0">
              <a:latin typeface="Stencil" pitchFamily="82" charset="0"/>
            </a:endParaRPr>
          </a:p>
        </p:txBody>
      </p:sp>
      <p:sp>
        <p:nvSpPr>
          <p:cNvPr id="92" name="TextBox 91"/>
          <p:cNvSpPr txBox="1"/>
          <p:nvPr/>
        </p:nvSpPr>
        <p:spPr>
          <a:xfrm>
            <a:off x="4383557" y="1959972"/>
            <a:ext cx="2156841"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Conservative</a:t>
            </a:r>
            <a:endParaRPr lang="en-US" sz="1200" dirty="0">
              <a:solidFill>
                <a:srgbClr val="002060"/>
              </a:solidFill>
            </a:endParaRPr>
          </a:p>
        </p:txBody>
      </p:sp>
      <p:sp>
        <p:nvSpPr>
          <p:cNvPr id="2" name="Oval 1"/>
          <p:cNvSpPr/>
          <p:nvPr/>
        </p:nvSpPr>
        <p:spPr>
          <a:xfrm>
            <a:off x="3962734" y="1397316"/>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Oval 93"/>
          <p:cNvSpPr/>
          <p:nvPr/>
        </p:nvSpPr>
        <p:spPr>
          <a:xfrm>
            <a:off x="3966049" y="1897585"/>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5" name="TextBox 94"/>
          <p:cNvSpPr txBox="1"/>
          <p:nvPr/>
        </p:nvSpPr>
        <p:spPr>
          <a:xfrm>
            <a:off x="4025855" y="1940228"/>
            <a:ext cx="480843" cy="276999"/>
          </a:xfrm>
          <a:prstGeom prst="rect">
            <a:avLst/>
          </a:prstGeom>
          <a:noFill/>
        </p:spPr>
        <p:txBody>
          <a:bodyPr wrap="square" rtlCol="0">
            <a:spAutoFit/>
          </a:bodyPr>
          <a:lstStyle/>
          <a:p>
            <a:r>
              <a:rPr lang="en-US" sz="1200" dirty="0" smtClean="0">
                <a:solidFill>
                  <a:srgbClr val="002060"/>
                </a:solidFill>
              </a:rPr>
              <a:t>II</a:t>
            </a:r>
            <a:endParaRPr lang="en-US" sz="1200" dirty="0">
              <a:solidFill>
                <a:srgbClr val="002060"/>
              </a:solidFill>
            </a:endParaRPr>
          </a:p>
        </p:txBody>
      </p:sp>
      <p:sp>
        <p:nvSpPr>
          <p:cNvPr id="100" name="TextBox 99"/>
          <p:cNvSpPr txBox="1"/>
          <p:nvPr/>
        </p:nvSpPr>
        <p:spPr>
          <a:xfrm>
            <a:off x="4364030" y="2488413"/>
            <a:ext cx="2159421"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 Moderate Conservative</a:t>
            </a:r>
            <a:endParaRPr lang="en-US" sz="1200" dirty="0">
              <a:solidFill>
                <a:srgbClr val="002060"/>
              </a:solidFill>
            </a:endParaRPr>
          </a:p>
        </p:txBody>
      </p:sp>
      <p:sp>
        <p:nvSpPr>
          <p:cNvPr id="102" name="Oval 101"/>
          <p:cNvSpPr/>
          <p:nvPr/>
        </p:nvSpPr>
        <p:spPr>
          <a:xfrm>
            <a:off x="3956110" y="2404481"/>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 name="TextBox 102"/>
          <p:cNvSpPr txBox="1"/>
          <p:nvPr/>
        </p:nvSpPr>
        <p:spPr>
          <a:xfrm>
            <a:off x="4003686" y="2457063"/>
            <a:ext cx="401503" cy="276999"/>
          </a:xfrm>
          <a:prstGeom prst="rect">
            <a:avLst/>
          </a:prstGeom>
          <a:noFill/>
        </p:spPr>
        <p:txBody>
          <a:bodyPr wrap="square" rtlCol="0">
            <a:spAutoFit/>
          </a:bodyPr>
          <a:lstStyle/>
          <a:p>
            <a:r>
              <a:rPr lang="en-US" sz="1200" dirty="0" smtClean="0">
                <a:solidFill>
                  <a:srgbClr val="002060"/>
                </a:solidFill>
              </a:rPr>
              <a:t>III</a:t>
            </a:r>
            <a:endParaRPr lang="en-US" sz="1200" dirty="0">
              <a:solidFill>
                <a:srgbClr val="002060"/>
              </a:solidFill>
            </a:endParaRPr>
          </a:p>
        </p:txBody>
      </p:sp>
      <p:sp>
        <p:nvSpPr>
          <p:cNvPr id="104" name="TextBox 103"/>
          <p:cNvSpPr txBox="1"/>
          <p:nvPr/>
        </p:nvSpPr>
        <p:spPr>
          <a:xfrm>
            <a:off x="4364030" y="2988682"/>
            <a:ext cx="2179683"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 Moderate</a:t>
            </a:r>
            <a:endParaRPr lang="en-US" sz="1200" dirty="0">
              <a:solidFill>
                <a:srgbClr val="002060"/>
              </a:solidFill>
            </a:endParaRPr>
          </a:p>
        </p:txBody>
      </p:sp>
      <p:sp>
        <p:nvSpPr>
          <p:cNvPr id="106" name="Oval 105"/>
          <p:cNvSpPr/>
          <p:nvPr/>
        </p:nvSpPr>
        <p:spPr>
          <a:xfrm>
            <a:off x="3959425" y="2904750"/>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7" name="TextBox 106"/>
          <p:cNvSpPr txBox="1"/>
          <p:nvPr/>
        </p:nvSpPr>
        <p:spPr>
          <a:xfrm>
            <a:off x="4017257" y="2979326"/>
            <a:ext cx="366301" cy="276999"/>
          </a:xfrm>
          <a:prstGeom prst="rect">
            <a:avLst/>
          </a:prstGeom>
          <a:noFill/>
        </p:spPr>
        <p:txBody>
          <a:bodyPr wrap="square" rtlCol="0">
            <a:spAutoFit/>
          </a:bodyPr>
          <a:lstStyle/>
          <a:p>
            <a:r>
              <a:rPr lang="en-US" sz="1200" dirty="0" smtClean="0">
                <a:solidFill>
                  <a:srgbClr val="002060"/>
                </a:solidFill>
              </a:rPr>
              <a:t>IV</a:t>
            </a:r>
            <a:endParaRPr lang="en-US" sz="1200" dirty="0">
              <a:solidFill>
                <a:srgbClr val="002060"/>
              </a:solidFill>
            </a:endParaRPr>
          </a:p>
        </p:txBody>
      </p:sp>
      <p:sp>
        <p:nvSpPr>
          <p:cNvPr id="109" name="TextBox 108"/>
          <p:cNvSpPr txBox="1"/>
          <p:nvPr/>
        </p:nvSpPr>
        <p:spPr>
          <a:xfrm>
            <a:off x="2215937" y="3503286"/>
            <a:ext cx="1823497"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10" name="Oval 109"/>
          <p:cNvSpPr/>
          <p:nvPr/>
        </p:nvSpPr>
        <p:spPr>
          <a:xfrm>
            <a:off x="3969364" y="3421586"/>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1" name="TextBox 110"/>
          <p:cNvSpPr txBox="1"/>
          <p:nvPr/>
        </p:nvSpPr>
        <p:spPr>
          <a:xfrm>
            <a:off x="4039434" y="3486100"/>
            <a:ext cx="295677" cy="276999"/>
          </a:xfrm>
          <a:prstGeom prst="rect">
            <a:avLst/>
          </a:prstGeom>
          <a:noFill/>
        </p:spPr>
        <p:txBody>
          <a:bodyPr wrap="square" rtlCol="0">
            <a:spAutoFit/>
          </a:bodyPr>
          <a:lstStyle/>
          <a:p>
            <a:r>
              <a:rPr lang="en-US" sz="1200" dirty="0">
                <a:solidFill>
                  <a:srgbClr val="002060"/>
                </a:solidFill>
              </a:rPr>
              <a:t>V</a:t>
            </a:r>
          </a:p>
        </p:txBody>
      </p:sp>
      <p:sp>
        <p:nvSpPr>
          <p:cNvPr id="112" name="TextBox 111"/>
          <p:cNvSpPr txBox="1"/>
          <p:nvPr/>
        </p:nvSpPr>
        <p:spPr>
          <a:xfrm>
            <a:off x="4383558" y="3993065"/>
            <a:ext cx="2139893" cy="276999"/>
          </a:xfrm>
          <a:prstGeom prst="rect">
            <a:avLst/>
          </a:prstGeom>
          <a:solidFill>
            <a:srgbClr val="4A75A2">
              <a:alpha val="66000"/>
            </a:srgbClr>
          </a:solidFill>
        </p:spPr>
        <p:txBody>
          <a:bodyPr wrap="square" rtlCol="0">
            <a:spAutoFit/>
          </a:bodyPr>
          <a:lstStyle/>
          <a:p>
            <a:r>
              <a:rPr lang="en-US" sz="1200" dirty="0" smtClean="0">
                <a:solidFill>
                  <a:srgbClr val="002060"/>
                </a:solidFill>
              </a:rPr>
              <a:t> Aggressive</a:t>
            </a:r>
            <a:endParaRPr lang="en-US" sz="1200" dirty="0">
              <a:solidFill>
                <a:srgbClr val="002060"/>
              </a:solidFill>
            </a:endParaRPr>
          </a:p>
        </p:txBody>
      </p:sp>
      <p:sp>
        <p:nvSpPr>
          <p:cNvPr id="113" name="TextBox 112"/>
          <p:cNvSpPr txBox="1"/>
          <p:nvPr/>
        </p:nvSpPr>
        <p:spPr>
          <a:xfrm>
            <a:off x="2213836" y="4008099"/>
            <a:ext cx="1796407"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Core Portfolio</a:t>
            </a:r>
            <a:endParaRPr lang="en-US" sz="1200" dirty="0">
              <a:solidFill>
                <a:srgbClr val="002060"/>
              </a:solidFill>
            </a:endParaRPr>
          </a:p>
        </p:txBody>
      </p:sp>
      <p:sp>
        <p:nvSpPr>
          <p:cNvPr id="114" name="Oval 113"/>
          <p:cNvSpPr/>
          <p:nvPr/>
        </p:nvSpPr>
        <p:spPr>
          <a:xfrm>
            <a:off x="3959425" y="3928482"/>
            <a:ext cx="449079" cy="382476"/>
          </a:xfrm>
          <a:prstGeom prst="ellipse">
            <a:avLst/>
          </a:prstGeom>
          <a:solidFill>
            <a:srgbClr val="4A75A2">
              <a:alpha val="86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5" name="TextBox 114"/>
          <p:cNvSpPr txBox="1"/>
          <p:nvPr/>
        </p:nvSpPr>
        <p:spPr>
          <a:xfrm>
            <a:off x="4003686" y="3969360"/>
            <a:ext cx="404818" cy="276999"/>
          </a:xfrm>
          <a:prstGeom prst="rect">
            <a:avLst/>
          </a:prstGeom>
          <a:noFill/>
        </p:spPr>
        <p:txBody>
          <a:bodyPr wrap="square" rtlCol="0">
            <a:spAutoFit/>
          </a:bodyPr>
          <a:lstStyle/>
          <a:p>
            <a:r>
              <a:rPr lang="en-US" sz="1200" dirty="0" smtClean="0">
                <a:solidFill>
                  <a:srgbClr val="002060"/>
                </a:solidFill>
              </a:rPr>
              <a:t>VI</a:t>
            </a:r>
            <a:endParaRPr lang="en-US" sz="1200" dirty="0">
              <a:solidFill>
                <a:srgbClr val="002060"/>
              </a:solidFill>
            </a:endParaRPr>
          </a:p>
        </p:txBody>
      </p:sp>
      <p:sp>
        <p:nvSpPr>
          <p:cNvPr id="124" name="TextBox 123"/>
          <p:cNvSpPr txBox="1"/>
          <p:nvPr/>
        </p:nvSpPr>
        <p:spPr>
          <a:xfrm>
            <a:off x="2206288" y="5000619"/>
            <a:ext cx="4317163"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Strategic Alternative Core Model Portfolio</a:t>
            </a:r>
            <a:endParaRPr lang="en-US" sz="1200" dirty="0">
              <a:solidFill>
                <a:srgbClr val="002060"/>
              </a:solidFill>
            </a:endParaRPr>
          </a:p>
        </p:txBody>
      </p:sp>
      <p:sp>
        <p:nvSpPr>
          <p:cNvPr id="131" name="TextBox 130"/>
          <p:cNvSpPr txBox="1"/>
          <p:nvPr/>
        </p:nvSpPr>
        <p:spPr>
          <a:xfrm>
            <a:off x="2223236" y="5485545"/>
            <a:ext cx="4317163"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Social Impact Growth</a:t>
            </a:r>
            <a:endParaRPr lang="en-US" sz="1200" dirty="0">
              <a:solidFill>
                <a:srgbClr val="002060"/>
              </a:solidFill>
            </a:endParaRPr>
          </a:p>
        </p:txBody>
      </p:sp>
      <p:sp>
        <p:nvSpPr>
          <p:cNvPr id="132" name="TextBox 131"/>
          <p:cNvSpPr txBox="1"/>
          <p:nvPr/>
        </p:nvSpPr>
        <p:spPr>
          <a:xfrm>
            <a:off x="1678343" y="5951314"/>
            <a:ext cx="5313536" cy="646331"/>
          </a:xfrm>
          <a:prstGeom prst="rect">
            <a:avLst/>
          </a:prstGeom>
          <a:noFill/>
        </p:spPr>
        <p:txBody>
          <a:bodyPr wrap="square" rtlCol="0">
            <a:spAutoFit/>
          </a:bodyPr>
          <a:lstStyle/>
          <a:p>
            <a:pPr algn="ctr"/>
            <a:r>
              <a:rPr lang="en-US" sz="1200" dirty="0">
                <a:solidFill>
                  <a:srgbClr val="C00000"/>
                </a:solidFill>
                <a:latin typeface="Calibri" panose="020F0502020204030204" pitchFamily="34" charset="0"/>
                <a:cs typeface="Calibri" panose="020F0502020204030204" pitchFamily="34" charset="0"/>
              </a:rPr>
              <a:t>Commodity and municipal overlays are available for Portfolios I-V. Portfolio VI is only available with the commodity overlay. Portfolio VI is not available with the municipal overlay.</a:t>
            </a:r>
            <a:endParaRPr lang="en-US" sz="1200" dirty="0">
              <a:solidFill>
                <a:srgbClr val="C00000"/>
              </a:solidFill>
            </a:endParaRPr>
          </a:p>
        </p:txBody>
      </p:sp>
      <p:sp>
        <p:nvSpPr>
          <p:cNvPr id="134" name="TextBox 133"/>
          <p:cNvSpPr txBox="1"/>
          <p:nvPr/>
        </p:nvSpPr>
        <p:spPr>
          <a:xfrm>
            <a:off x="2223220" y="4498263"/>
            <a:ext cx="4317163" cy="276999"/>
          </a:xfrm>
          <a:prstGeom prst="rect">
            <a:avLst/>
          </a:prstGeom>
          <a:solidFill>
            <a:srgbClr val="4A75A2">
              <a:alpha val="66000"/>
            </a:srgbClr>
          </a:solidFill>
        </p:spPr>
        <p:txBody>
          <a:bodyPr wrap="square" rtlCol="0">
            <a:spAutoFit/>
          </a:bodyPr>
          <a:lstStyle/>
          <a:p>
            <a:pPr algn="ctr"/>
            <a:r>
              <a:rPr lang="en-US" sz="1200" dirty="0" smtClean="0">
                <a:solidFill>
                  <a:srgbClr val="002060"/>
                </a:solidFill>
              </a:rPr>
              <a:t>Global Fixed Income (GFI) Core Model Portfolio</a:t>
            </a:r>
            <a:endParaRPr lang="en-US" sz="1200" dirty="0">
              <a:solidFill>
                <a:srgbClr val="002060"/>
              </a:solidFill>
            </a:endParaRPr>
          </a:p>
        </p:txBody>
      </p:sp>
      <p:sp>
        <p:nvSpPr>
          <p:cNvPr id="5" name="TextBox 4"/>
          <p:cNvSpPr txBox="1"/>
          <p:nvPr/>
        </p:nvSpPr>
        <p:spPr>
          <a:xfrm>
            <a:off x="4068560" y="1449898"/>
            <a:ext cx="295677" cy="276999"/>
          </a:xfrm>
          <a:prstGeom prst="rect">
            <a:avLst/>
          </a:prstGeom>
          <a:noFill/>
        </p:spPr>
        <p:txBody>
          <a:bodyPr wrap="square" rtlCol="0">
            <a:spAutoFit/>
          </a:bodyPr>
          <a:lstStyle/>
          <a:p>
            <a:r>
              <a:rPr lang="en-US" sz="1200" dirty="0" smtClean="0">
                <a:solidFill>
                  <a:srgbClr val="002060"/>
                </a:solidFill>
              </a:rPr>
              <a:t>I</a:t>
            </a:r>
            <a:endParaRPr lang="en-US" sz="1200" dirty="0">
              <a:solidFill>
                <a:srgbClr val="002060"/>
              </a:solidFill>
            </a:endParaRPr>
          </a:p>
        </p:txBody>
      </p:sp>
    </p:spTree>
    <p:extLst>
      <p:ext uri="{BB962C8B-B14F-4D97-AF65-F5344CB8AC3E}">
        <p14:creationId xmlns:p14="http://schemas.microsoft.com/office/powerpoint/2010/main" val="38158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607" y="995612"/>
            <a:ext cx="54864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useBgFill="1">
        <p:nvSpPr>
          <p:cNvPr id="4" name="Title 1"/>
          <p:cNvSpPr>
            <a:spLocks noGrp="1"/>
          </p:cNvSpPr>
          <p:nvPr>
            <p:ph type="title"/>
          </p:nvPr>
        </p:nvSpPr>
        <p:spPr>
          <a:xfrm>
            <a:off x="914337" y="223908"/>
            <a:ext cx="7150940" cy="707886"/>
          </a:xfrm>
        </p:spPr>
        <p:txBody>
          <a:bodyPr>
            <a:normAutofit fontScale="90000"/>
          </a:bodyPr>
          <a:lstStyle/>
          <a:p>
            <a:pPr algn="ctr"/>
            <a:r>
              <a:rPr lang="en-US" dirty="0" smtClean="0">
                <a:solidFill>
                  <a:srgbClr val="002060"/>
                </a:solidFill>
                <a:cs typeface="Calibri" panose="020F0502020204030204" pitchFamily="34" charset="0"/>
              </a:rPr>
              <a:t>Transamerica</a:t>
            </a:r>
            <a:r>
              <a:rPr lang="en-US" baseline="30000" dirty="0" smtClean="0">
                <a:solidFill>
                  <a:srgbClr val="002060"/>
                </a:solidFill>
                <a:cs typeface="Calibri" panose="020F0502020204030204" pitchFamily="34" charset="0"/>
              </a:rPr>
              <a:t>®</a:t>
            </a:r>
            <a:r>
              <a:rPr lang="en-US" dirty="0" smtClean="0">
                <a:solidFill>
                  <a:srgbClr val="002060"/>
                </a:solidFill>
                <a:cs typeface="Calibri" panose="020F0502020204030204" pitchFamily="34" charset="0"/>
              </a:rPr>
              <a:t> ONE Wealth Management Platform Core Global Diversification</a:t>
            </a:r>
            <a:endParaRPr lang="en-US" dirty="0">
              <a:solidFill>
                <a:srgbClr val="002060"/>
              </a:solidFill>
              <a:cs typeface="Calibri" panose="020F0502020204030204" pitchFamily="34" charset="0"/>
            </a:endParaRPr>
          </a:p>
        </p:txBody>
      </p:sp>
      <p:sp>
        <p:nvSpPr>
          <p:cNvPr id="8" name="Rectangle 7"/>
          <p:cNvSpPr/>
          <p:nvPr/>
        </p:nvSpPr>
        <p:spPr>
          <a:xfrm>
            <a:off x="5010" y="5847553"/>
            <a:ext cx="9144000" cy="707886"/>
          </a:xfrm>
          <a:prstGeom prst="rect">
            <a:avLst/>
          </a:prstGeom>
          <a:noFill/>
          <a:effectLst/>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000" b="1" cap="all" dirty="0" smtClean="0">
                <a:ln w="0"/>
                <a:solidFill>
                  <a:srgbClr val="C00000"/>
                </a:solidFill>
                <a:effectLst>
                  <a:reflection blurRad="12700" stA="50000" endPos="50000" dist="5000" dir="5400000" sy="-100000" rotWithShape="0"/>
                </a:effectLst>
              </a:rPr>
              <a:t>80 Countries</a:t>
            </a:r>
            <a:endParaRPr lang="en-US" sz="4000" b="1" cap="all" dirty="0">
              <a:ln w="0"/>
              <a:solidFill>
                <a:srgbClr val="C00000"/>
              </a:solidFill>
              <a:effectLst>
                <a:reflection blurRad="12700" stA="50000" endPos="50000" dist="5000" dir="5400000" sy="-100000" rotWithShape="0"/>
              </a:effectLst>
            </a:endParaRPr>
          </a:p>
        </p:txBody>
      </p:sp>
      <p:graphicFrame>
        <p:nvGraphicFramePr>
          <p:cNvPr id="9" name="Table 8"/>
          <p:cNvGraphicFramePr>
            <a:graphicFrameLocks noGrp="1"/>
          </p:cNvGraphicFramePr>
          <p:nvPr>
            <p:extLst>
              <p:ext uri="{D42A27DB-BD31-4B8C-83A1-F6EECF244321}">
                <p14:modId xmlns:p14="http://schemas.microsoft.com/office/powerpoint/2010/main" val="253489941"/>
              </p:ext>
            </p:extLst>
          </p:nvPr>
        </p:nvGraphicFramePr>
        <p:xfrm>
          <a:off x="269522" y="1274106"/>
          <a:ext cx="8763000" cy="4500020"/>
        </p:xfrm>
        <a:graphic>
          <a:graphicData uri="http://schemas.openxmlformats.org/drawingml/2006/table">
            <a:tbl>
              <a:tblPr bandRow="1"/>
              <a:tblGrid>
                <a:gridCol w="876300"/>
                <a:gridCol w="876300"/>
                <a:gridCol w="876300"/>
                <a:gridCol w="800104"/>
                <a:gridCol w="914400"/>
                <a:gridCol w="914396"/>
                <a:gridCol w="876300"/>
                <a:gridCol w="876300"/>
                <a:gridCol w="876300"/>
                <a:gridCol w="876300"/>
              </a:tblGrid>
              <a:tr h="43171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Argentina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Australia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Austria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Belgium</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Brazil</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Canada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Cayman Islands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Chile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China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Colombia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0369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Cyprus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Czech Republic</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Denmark</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Egypt</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Estonia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France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Finland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Germany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Ghana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Greece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0369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Guernsey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Hong Kong</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Hungary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India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Indonesia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Ireland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Israel</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Italy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Japan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Jordan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0369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Kazakhstan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Kenya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Kuwait</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Lebanon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Luxembourg</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Macao</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Malaysia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Malta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Marshall Islands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Mauritius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7491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Mexico</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Monaco</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Mongolia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Morocco</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Mozambique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Netherlands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Netherlands Antilles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New Zealand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Nicaragua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Nigeria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0369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Norway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Oman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Panama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Pakistan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Peru</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Philippines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Poland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Portugal</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Puerto Rico</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Qatar</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0369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Romania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Russia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Saudi Arabia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Singapore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Slovenia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South Africa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South Korea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Spain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Sri Lanka</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Swaziland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7491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Sweden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Switzerland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Taiwan</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Thailand</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Turkey</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Ukraine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United Arab Emirates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United Kingdom</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United States</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1050" b="1" strike="noStrike" cap="none" spc="0" dirty="0" smtClean="0">
                          <a:ln w="0"/>
                          <a:solidFill>
                            <a:srgbClr val="002060"/>
                          </a:solidFill>
                          <a:effectLst/>
                        </a:rPr>
                        <a:t>Zimbabwe</a:t>
                      </a:r>
                      <a:endParaRPr lang="en-US" sz="1050" b="1" strike="noStrike" cap="none" spc="0" dirty="0">
                        <a:ln w="0"/>
                        <a:solidFill>
                          <a:srgbClr val="002060"/>
                        </a:solidFill>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866894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344693"/>
            <a:ext cx="8229600" cy="707886"/>
          </a:xfrm>
        </p:spPr>
        <p:txBody>
          <a:bodyPr>
            <a:normAutofit fontScale="90000"/>
          </a:bodyPr>
          <a:lstStyle/>
          <a:p>
            <a:pPr algn="ctr"/>
            <a:r>
              <a:rPr lang="en-US" dirty="0" smtClean="0">
                <a:solidFill>
                  <a:srgbClr val="4A75A2"/>
                </a:solidFill>
              </a:rPr>
              <a:t>Transamerica</a:t>
            </a:r>
            <a:r>
              <a:rPr lang="en-US" baseline="30000" dirty="0" smtClean="0">
                <a:solidFill>
                  <a:srgbClr val="4A75A2"/>
                </a:solidFill>
              </a:rPr>
              <a:t>®</a:t>
            </a:r>
            <a:r>
              <a:rPr lang="en-US" dirty="0" smtClean="0">
                <a:solidFill>
                  <a:srgbClr val="4A75A2"/>
                </a:solidFill>
              </a:rPr>
              <a:t> ONE Wealth Management Platform </a:t>
            </a:r>
            <a:r>
              <a:rPr lang="en-US" b="1" dirty="0" smtClean="0">
                <a:solidFill>
                  <a:srgbClr val="4A75A2"/>
                </a:solidFill>
                <a:latin typeface="+mn-lt"/>
              </a:rPr>
              <a:t>Satellite</a:t>
            </a:r>
            <a:r>
              <a:rPr lang="en-US" b="1" dirty="0" smtClean="0">
                <a:solidFill>
                  <a:srgbClr val="4A75A2"/>
                </a:solidFill>
                <a:effectLst>
                  <a:outerShdw blurRad="38100" dist="38100" dir="2700000" algn="tl">
                    <a:srgbClr val="000000">
                      <a:alpha val="43137"/>
                    </a:srgbClr>
                  </a:outerShdw>
                </a:effectLst>
                <a:latin typeface="+mn-lt"/>
              </a:rPr>
              <a:t> </a:t>
            </a:r>
            <a:r>
              <a:rPr lang="en-US" b="1" dirty="0" smtClean="0">
                <a:solidFill>
                  <a:srgbClr val="4A75A2"/>
                </a:solidFill>
                <a:latin typeface="+mn-lt"/>
              </a:rPr>
              <a:t>Managers</a:t>
            </a:r>
            <a:endParaRPr lang="en-US" b="1" baseline="30000" dirty="0">
              <a:solidFill>
                <a:srgbClr val="4A75A2"/>
              </a:solidFill>
              <a:latin typeface="+mn-lt"/>
            </a:endParaRPr>
          </a:p>
        </p:txBody>
      </p:sp>
      <p:sp>
        <p:nvSpPr>
          <p:cNvPr id="8" name="Content Placeholder 2"/>
          <p:cNvSpPr txBox="1">
            <a:spLocks noGrp="1"/>
          </p:cNvSpPr>
          <p:nvPr>
            <p:ph sz="half" idx="2"/>
          </p:nvPr>
        </p:nvSpPr>
        <p:spPr>
          <a:xfrm>
            <a:off x="-282759" y="1256922"/>
            <a:ext cx="4562916" cy="5270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buFont typeface="Arial" pitchFamily="34" charset="0"/>
              <a:buNone/>
            </a:pPr>
            <a:r>
              <a:rPr lang="en-US" sz="2000" dirty="0" smtClean="0">
                <a:solidFill>
                  <a:srgbClr val="002060"/>
                </a:solidFill>
                <a:latin typeface="Calibri" panose="020F0502020204030204" pitchFamily="34" charset="0"/>
                <a:cs typeface="Calibri" panose="020F0502020204030204" pitchFamily="34" charset="0"/>
              </a:rPr>
              <a:t>	</a:t>
            </a:r>
            <a:r>
              <a:rPr lang="en-US" sz="2000" b="1" dirty="0" smtClean="0">
                <a:solidFill>
                  <a:srgbClr val="4A75A2"/>
                </a:solidFill>
                <a:latin typeface="Calibri" panose="020F0502020204030204" pitchFamily="34" charset="0"/>
                <a:cs typeface="Calibri" panose="020F0502020204030204" pitchFamily="34" charset="0"/>
              </a:rPr>
              <a:t>Tactical Allocation Managers</a:t>
            </a:r>
          </a:p>
        </p:txBody>
      </p:sp>
      <p:sp>
        <p:nvSpPr>
          <p:cNvPr id="6" name="Content Placeholder 5"/>
          <p:cNvSpPr>
            <a:spLocks noGrp="1"/>
          </p:cNvSpPr>
          <p:nvPr>
            <p:ph sz="quarter" idx="4"/>
          </p:nvPr>
        </p:nvSpPr>
        <p:spPr>
          <a:xfrm>
            <a:off x="5029331" y="1261286"/>
            <a:ext cx="3782283" cy="307777"/>
          </a:xfrm>
        </p:spPr>
        <p:txBody>
          <a:bodyPr>
            <a:noAutofit/>
          </a:bodyPr>
          <a:lstStyle/>
          <a:p>
            <a:pPr marL="0" lvl="0" indent="0" algn="ctr" eaLnBrk="1" fontAlgn="auto" hangingPunct="1">
              <a:lnSpc>
                <a:spcPct val="100000"/>
              </a:lnSpc>
              <a:spcBef>
                <a:spcPct val="20000"/>
              </a:spcBef>
              <a:spcAft>
                <a:spcPts val="0"/>
              </a:spcAft>
              <a:buNone/>
              <a:defRPr/>
            </a:pPr>
            <a:r>
              <a:rPr lang="en-US" sz="2000" b="1" kern="1200" dirty="0" smtClean="0">
                <a:solidFill>
                  <a:srgbClr val="4A75A2"/>
                </a:solidFill>
                <a:latin typeface="Calibri" panose="020F0502020204030204" pitchFamily="34" charset="0"/>
                <a:cs typeface="Calibri" panose="020F0502020204030204" pitchFamily="34" charset="0"/>
              </a:rPr>
              <a:t>Active Asset Class Managers</a:t>
            </a:r>
            <a:endParaRPr lang="en-US" sz="2000" b="1" kern="1200" dirty="0">
              <a:solidFill>
                <a:srgbClr val="4A75A2"/>
              </a:solidFill>
              <a:latin typeface="Calibri" panose="020F0502020204030204" pitchFamily="34" charset="0"/>
              <a:cs typeface="Calibri" panose="020F0502020204030204" pitchFamily="34" charset="0"/>
            </a:endParaRPr>
          </a:p>
        </p:txBody>
      </p:sp>
      <p:sp>
        <p:nvSpPr>
          <p:cNvPr id="7" name="Slide Number Placeholder 6"/>
          <p:cNvSpPr>
            <a:spLocks noGrp="1"/>
          </p:cNvSpPr>
          <p:nvPr>
            <p:ph type="sldNum" sz="quarter" idx="12"/>
          </p:nvPr>
        </p:nvSpPr>
        <p:spPr/>
        <p:txBody>
          <a:bodyPr/>
          <a:lstStyle/>
          <a:p>
            <a:pPr>
              <a:defRPr/>
            </a:pPr>
            <a:fld id="{13F015FB-FC3D-4C5A-ADDB-B3756DEE4B0E}" type="slidenum">
              <a:rPr lang="en-US" smtClean="0"/>
              <a:pPr>
                <a:defRPr/>
              </a:pPr>
              <a:t>23</a:t>
            </a:fld>
            <a:endParaRPr lang="en-US" dirty="0"/>
          </a:p>
        </p:txBody>
      </p:sp>
      <p:cxnSp>
        <p:nvCxnSpPr>
          <p:cNvPr id="23" name="Straight Connector 22"/>
          <p:cNvCxnSpPr/>
          <p:nvPr/>
        </p:nvCxnSpPr>
        <p:spPr>
          <a:xfrm>
            <a:off x="4425962" y="1357681"/>
            <a:ext cx="0" cy="5403627"/>
          </a:xfrm>
          <a:prstGeom prst="line">
            <a:avLst/>
          </a:prstGeom>
          <a:ln w="31750" cmpd="thickThin">
            <a:solidFill>
              <a:srgbClr val="4A75A2"/>
            </a:solidFill>
          </a:ln>
        </p:spPr>
        <p:style>
          <a:lnRef idx="1">
            <a:schemeClr val="accent1"/>
          </a:lnRef>
          <a:fillRef idx="0">
            <a:schemeClr val="accent1"/>
          </a:fillRef>
          <a:effectRef idx="0">
            <a:schemeClr val="accent1"/>
          </a:effectRef>
          <a:fontRef idx="minor">
            <a:schemeClr val="tx1"/>
          </a:fontRef>
        </p:style>
      </p:cxnSp>
      <p:sp>
        <p:nvSpPr>
          <p:cNvPr id="31" name="Hexagon 30"/>
          <p:cNvSpPr/>
          <p:nvPr/>
        </p:nvSpPr>
        <p:spPr>
          <a:xfrm rot="16200000">
            <a:off x="167684" y="3706955"/>
            <a:ext cx="1624519" cy="1420238"/>
          </a:xfrm>
          <a:prstGeom prst="hexagon">
            <a:avLst/>
          </a:prstGeom>
          <a:noFill/>
          <a:ln>
            <a:solidFill>
              <a:srgbClr val="FF9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Hexagon 49"/>
          <p:cNvSpPr/>
          <p:nvPr/>
        </p:nvSpPr>
        <p:spPr>
          <a:xfrm rot="16200000">
            <a:off x="894478" y="2354888"/>
            <a:ext cx="1624519" cy="1420238"/>
          </a:xfrm>
          <a:prstGeom prst="hexagon">
            <a:avLst/>
          </a:prstGeom>
          <a:noFill/>
          <a:ln>
            <a:solidFill>
              <a:srgbClr val="293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6200000">
            <a:off x="1657623" y="3740363"/>
            <a:ext cx="1624519" cy="1420238"/>
          </a:xfrm>
          <a:prstGeom prst="hexagon">
            <a:avLst/>
          </a:prstGeom>
          <a:noFill/>
          <a:ln>
            <a:solidFill>
              <a:srgbClr val="537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6200000">
            <a:off x="2370055" y="2348513"/>
            <a:ext cx="1624519" cy="1420238"/>
          </a:xfrm>
          <a:prstGeom prst="hexagon">
            <a:avLst/>
          </a:prstGeom>
          <a:noFill/>
          <a:ln>
            <a:solidFill>
              <a:srgbClr val="186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6200000">
            <a:off x="889115" y="5092376"/>
            <a:ext cx="1624519" cy="1420238"/>
          </a:xfrm>
          <a:prstGeom prst="hexagon">
            <a:avLst/>
          </a:prstGeom>
          <a:noFill/>
          <a:ln>
            <a:solidFill>
              <a:srgbClr val="B297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p:cNvPicPr>
            <a:picLocks noChangeAspect="1"/>
          </p:cNvPicPr>
          <p:nvPr/>
        </p:nvPicPr>
        <p:blipFill rotWithShape="1">
          <a:blip r:embed="rId3"/>
          <a:srcRect r="14739"/>
          <a:stretch/>
        </p:blipFill>
        <p:spPr>
          <a:xfrm>
            <a:off x="2571587" y="2694401"/>
            <a:ext cx="1254958" cy="691109"/>
          </a:xfrm>
          <a:prstGeom prst="rect">
            <a:avLst/>
          </a:prstGeom>
        </p:spPr>
      </p:pic>
      <p:pic>
        <p:nvPicPr>
          <p:cNvPr id="55" name="Picture 54"/>
          <p:cNvPicPr>
            <a:picLocks noChangeAspect="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797192" y="4256805"/>
            <a:ext cx="1361257" cy="392391"/>
          </a:xfrm>
          <a:prstGeom prst="rect">
            <a:avLst/>
          </a:prstGeom>
          <a:solidFill>
            <a:schemeClr val="bg1"/>
          </a:solidFill>
        </p:spPr>
      </p:pic>
      <p:pic>
        <p:nvPicPr>
          <p:cNvPr id="56" name="Picture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055" y="2755794"/>
            <a:ext cx="1475515" cy="458850"/>
          </a:xfrm>
          <a:prstGeom prst="rect">
            <a:avLst/>
          </a:prstGeom>
          <a:noFill/>
          <a:ln>
            <a:noFill/>
          </a:ln>
        </p:spPr>
      </p:pic>
      <p:pic>
        <p:nvPicPr>
          <p:cNvPr id="57" name="Picture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583" y="4067837"/>
            <a:ext cx="1435381" cy="748896"/>
          </a:xfrm>
          <a:prstGeom prst="rect">
            <a:avLst/>
          </a:prstGeom>
          <a:noFill/>
          <a:ln>
            <a:noFill/>
          </a:ln>
        </p:spPr>
      </p:pic>
      <p:pic>
        <p:nvPicPr>
          <p:cNvPr id="58" name="Picture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1443" y="5541643"/>
            <a:ext cx="1463750" cy="466964"/>
          </a:xfrm>
          <a:prstGeom prst="rect">
            <a:avLst/>
          </a:prstGeom>
        </p:spPr>
      </p:pic>
      <p:sp>
        <p:nvSpPr>
          <p:cNvPr id="59" name="Hexagon 58"/>
          <p:cNvSpPr/>
          <p:nvPr/>
        </p:nvSpPr>
        <p:spPr>
          <a:xfrm rot="16200000">
            <a:off x="7056845" y="2354888"/>
            <a:ext cx="1624519" cy="1420238"/>
          </a:xfrm>
          <a:prstGeom prst="hexagon">
            <a:avLst/>
          </a:prstGeom>
          <a:noFill/>
          <a:ln>
            <a:solidFill>
              <a:srgbClr val="537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p:cNvPicPr>
            <a:picLocks noChangeAspect="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177164" y="2852080"/>
            <a:ext cx="1361257" cy="392391"/>
          </a:xfrm>
          <a:prstGeom prst="rect">
            <a:avLst/>
          </a:prstGeom>
          <a:solidFill>
            <a:schemeClr val="bg1"/>
          </a:solidFill>
        </p:spPr>
      </p:pic>
      <p:sp>
        <p:nvSpPr>
          <p:cNvPr id="61" name="Hexagon 60"/>
          <p:cNvSpPr/>
          <p:nvPr/>
        </p:nvSpPr>
        <p:spPr>
          <a:xfrm rot="16200000">
            <a:off x="4802861" y="3740362"/>
            <a:ext cx="1624519" cy="1420238"/>
          </a:xfrm>
          <a:prstGeom prst="hexagon">
            <a:avLst/>
          </a:prstGeom>
          <a:noFill/>
          <a:ln>
            <a:solidFill>
              <a:srgbClr val="326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p:cNvPicPr>
            <a:picLocks noChangeAspect="1"/>
          </p:cNvPicPr>
          <p:nvPr/>
        </p:nvPicPr>
        <p:blipFill rotWithShape="1">
          <a:blip r:embed="rId3"/>
          <a:srcRect r="14739"/>
          <a:stretch/>
        </p:blipFill>
        <p:spPr>
          <a:xfrm>
            <a:off x="4965893" y="4086250"/>
            <a:ext cx="1254958" cy="691109"/>
          </a:xfrm>
          <a:prstGeom prst="rect">
            <a:avLst/>
          </a:prstGeom>
        </p:spPr>
      </p:pic>
      <p:sp>
        <p:nvSpPr>
          <p:cNvPr id="63" name="Hexagon 62"/>
          <p:cNvSpPr/>
          <p:nvPr/>
        </p:nvSpPr>
        <p:spPr>
          <a:xfrm rot="16200000">
            <a:off x="5553167" y="2348513"/>
            <a:ext cx="1624519" cy="1420238"/>
          </a:xfrm>
          <a:prstGeom prst="hexagon">
            <a:avLst/>
          </a:prstGeom>
          <a:noFill/>
          <a:ln>
            <a:solidFill>
              <a:srgbClr val="B297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05495" y="2817030"/>
            <a:ext cx="1463750" cy="466964"/>
          </a:xfrm>
          <a:prstGeom prst="rect">
            <a:avLst/>
          </a:prstGeom>
        </p:spPr>
      </p:pic>
      <p:sp>
        <p:nvSpPr>
          <p:cNvPr id="65" name="Hexagon 64"/>
          <p:cNvSpPr/>
          <p:nvPr/>
        </p:nvSpPr>
        <p:spPr>
          <a:xfrm rot="16200000">
            <a:off x="6343402" y="3760106"/>
            <a:ext cx="1624519" cy="1420238"/>
          </a:xfrm>
          <a:prstGeom prst="hexagon">
            <a:avLst/>
          </a:prstGeom>
          <a:noFill/>
          <a:ln>
            <a:solidFill>
              <a:srgbClr val="AFCD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6200000">
            <a:off x="5586631" y="5093233"/>
            <a:ext cx="1624519" cy="1420238"/>
          </a:xfrm>
          <a:prstGeom prst="hexagon">
            <a:avLst/>
          </a:prstGeom>
          <a:noFill/>
          <a:ln>
            <a:solidFill>
              <a:srgbClr val="FFE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p:cNvPicPr>
            <a:picLocks noChangeAspect="1"/>
          </p:cNvPicPr>
          <p:nvPr/>
        </p:nvPicPr>
        <p:blipFill rotWithShape="1">
          <a:blip r:embed="rId8" cstate="print">
            <a:extLst>
              <a:ext uri="{28A0092B-C50C-407E-A947-70E740481C1C}">
                <a14:useLocalDpi xmlns:a14="http://schemas.microsoft.com/office/drawing/2010/main" val="0"/>
              </a:ext>
            </a:extLst>
          </a:blip>
          <a:srcRect r="74389"/>
          <a:stretch/>
        </p:blipFill>
        <p:spPr>
          <a:xfrm>
            <a:off x="6004398" y="5291802"/>
            <a:ext cx="761987" cy="540954"/>
          </a:xfrm>
          <a:prstGeom prst="rect">
            <a:avLst/>
          </a:prstGeom>
        </p:spPr>
      </p:pic>
      <p:pic>
        <p:nvPicPr>
          <p:cNvPr id="68" name="Picture 67"/>
          <p:cNvPicPr>
            <a:picLocks noChangeAspect="1"/>
          </p:cNvPicPr>
          <p:nvPr/>
        </p:nvPicPr>
        <p:blipFill rotWithShape="1">
          <a:blip r:embed="rId9" cstate="print">
            <a:extLst>
              <a:ext uri="{28A0092B-C50C-407E-A947-70E740481C1C}">
                <a14:useLocalDpi xmlns:a14="http://schemas.microsoft.com/office/drawing/2010/main" val="0"/>
              </a:ext>
            </a:extLst>
          </a:blip>
          <a:srcRect l="27273"/>
          <a:stretch/>
        </p:blipFill>
        <p:spPr>
          <a:xfrm>
            <a:off x="5770170" y="5835395"/>
            <a:ext cx="1308700" cy="327174"/>
          </a:xfrm>
          <a:prstGeom prst="rect">
            <a:avLst/>
          </a:prstGeom>
        </p:spPr>
      </p:pic>
      <p:pic>
        <p:nvPicPr>
          <p:cNvPr id="69" name="Picture 68"/>
          <p:cNvPicPr>
            <a:picLocks noChangeAspect="1"/>
          </p:cNvPicPr>
          <p:nvPr/>
        </p:nvPicPr>
        <p:blipFill rotWithShape="1">
          <a:blip r:embed="rId10"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6312" t="8790" r="6681" b="5531"/>
          <a:stretch/>
        </p:blipFill>
        <p:spPr>
          <a:xfrm>
            <a:off x="6606649" y="3968154"/>
            <a:ext cx="1098023" cy="1041215"/>
          </a:xfrm>
          <a:prstGeom prst="rect">
            <a:avLst/>
          </a:prstGeom>
          <a:solidFill>
            <a:schemeClr val="bg1"/>
          </a:solidFill>
          <a:ln>
            <a:noFill/>
          </a:ln>
        </p:spPr>
      </p:pic>
    </p:spTree>
    <p:extLst>
      <p:ext uri="{BB962C8B-B14F-4D97-AF65-F5344CB8AC3E}">
        <p14:creationId xmlns:p14="http://schemas.microsoft.com/office/powerpoint/2010/main" val="24731009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496" y="-19456"/>
            <a:ext cx="9146496" cy="6856130"/>
          </a:xfrm>
          <a:prstGeom prst="rect">
            <a:avLst/>
          </a:prstGeom>
        </p:spPr>
      </p:pic>
      <p:sp>
        <p:nvSpPr>
          <p:cNvPr id="7" name="Slide Number Placeholder 6"/>
          <p:cNvSpPr>
            <a:spLocks noGrp="1"/>
          </p:cNvSpPr>
          <p:nvPr>
            <p:ph type="sldNum" sz="quarter" idx="12"/>
          </p:nvPr>
        </p:nvSpPr>
        <p:spPr>
          <a:xfrm>
            <a:off x="6457950" y="6336895"/>
            <a:ext cx="2057400" cy="365125"/>
          </a:xfrm>
        </p:spPr>
        <p:txBody>
          <a:bodyPr/>
          <a:lstStyle/>
          <a:p>
            <a:pPr>
              <a:defRPr/>
            </a:pPr>
            <a:fld id="{13F015FB-FC3D-4C5A-ADDB-B3756DEE4B0E}" type="slidenum">
              <a:rPr lang="en-US" smtClean="0"/>
              <a:pPr>
                <a:defRPr/>
              </a:pPr>
              <a:t>24</a:t>
            </a:fld>
            <a:endParaRPr lang="en-US" dirty="0"/>
          </a:p>
        </p:txBody>
      </p:sp>
      <p:sp>
        <p:nvSpPr>
          <p:cNvPr id="9" name="Oval 8"/>
          <p:cNvSpPr/>
          <p:nvPr/>
        </p:nvSpPr>
        <p:spPr>
          <a:xfrm>
            <a:off x="1902570" y="654986"/>
            <a:ext cx="5394725" cy="5616128"/>
          </a:xfrm>
          <a:prstGeom prst="ellipse">
            <a:avLst/>
          </a:prstGeom>
          <a:solidFill>
            <a:srgbClr val="4A75A2">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984775" y="1982960"/>
            <a:ext cx="3270110" cy="2046714"/>
          </a:xfrm>
          <a:prstGeom prst="rect">
            <a:avLst/>
          </a:prstGeom>
          <a:noFill/>
        </p:spPr>
        <p:txBody>
          <a:bodyPr wrap="square" rtlCol="0">
            <a:spAutoFit/>
          </a:bodyPr>
          <a:lstStyle/>
          <a:p>
            <a:pPr algn="ctr"/>
            <a:r>
              <a:rPr lang="en-US" sz="1400" dirty="0" smtClean="0">
                <a:latin typeface="Calibri" panose="020F0502020204030204" pitchFamily="34" charset="0"/>
                <a:cs typeface="Calibri" panose="020F0502020204030204" pitchFamily="34" charset="0"/>
              </a:rPr>
              <a:t>The underlying securities in the advisory programs are subject to market risk and an investor may experience loss of principal. For a complete description of all fees, costs, and expenses, please refer to the Form ADV Part 2A and/or Appendix 1. </a:t>
            </a:r>
          </a:p>
          <a:p>
            <a:pPr algn="ctr"/>
            <a:endParaRPr lang="en-US" dirty="0" smtClean="0">
              <a:latin typeface="Calibri" panose="020F0502020204030204" pitchFamily="34" charset="0"/>
              <a:cs typeface="Calibri" panose="020F0502020204030204" pitchFamily="34" charset="0"/>
            </a:endParaRPr>
          </a:p>
          <a:p>
            <a:pPr algn="ctr"/>
            <a:r>
              <a:rPr lang="en-US" sz="900" dirty="0" smtClean="0">
                <a:latin typeface="Calibri" panose="020F0502020204030204" pitchFamily="34" charset="0"/>
                <a:cs typeface="Calibri" panose="020F0502020204030204" pitchFamily="34" charset="0"/>
              </a:rPr>
              <a:t>Transamerica Financial Advisors, Inc., member FINRA and SEC Registered Investment Advisor</a:t>
            </a:r>
          </a:p>
          <a:p>
            <a:pPr algn="ctr"/>
            <a:r>
              <a:rPr lang="en-US" sz="900" dirty="0" smtClean="0">
                <a:latin typeface="Calibri" panose="020F0502020204030204" pitchFamily="34" charset="0"/>
                <a:cs typeface="Calibri" panose="020F0502020204030204" pitchFamily="34" charset="0"/>
              </a:rPr>
              <a:t>570 Carillon Parkway, St. Petersburg, FL 33716</a:t>
            </a:r>
            <a:endParaRPr lang="en-US" sz="900" dirty="0">
              <a:latin typeface="Calibri" panose="020F0502020204030204" pitchFamily="34" charset="0"/>
              <a:cs typeface="Calibri" panose="020F0502020204030204" pitchFamily="34" charset="0"/>
            </a:endParaRPr>
          </a:p>
        </p:txBody>
      </p:sp>
      <p:sp>
        <p:nvSpPr>
          <p:cNvPr id="5" name="TextBox 4"/>
          <p:cNvSpPr txBox="1"/>
          <p:nvPr/>
        </p:nvSpPr>
        <p:spPr>
          <a:xfrm>
            <a:off x="3125386" y="1447294"/>
            <a:ext cx="2890731" cy="461665"/>
          </a:xfrm>
          <a:prstGeom prst="rect">
            <a:avLst/>
          </a:prstGeom>
          <a:noFill/>
        </p:spPr>
        <p:txBody>
          <a:bodyPr wrap="square" rtlCol="0">
            <a:spAutoFit/>
          </a:bodyPr>
          <a:lstStyle/>
          <a:p>
            <a:pPr algn="ctr"/>
            <a:r>
              <a:rPr lang="en-US" sz="2400" dirty="0" smtClean="0"/>
              <a:t>Disclosure</a:t>
            </a:r>
            <a:endParaRPr lang="en-US" sz="2400" dirty="0"/>
          </a:p>
        </p:txBody>
      </p:sp>
      <p:cxnSp>
        <p:nvCxnSpPr>
          <p:cNvPr id="12" name="Straight Connector 11"/>
          <p:cNvCxnSpPr/>
          <p:nvPr/>
        </p:nvCxnSpPr>
        <p:spPr>
          <a:xfrm>
            <a:off x="2577832" y="3453322"/>
            <a:ext cx="3957942" cy="0"/>
          </a:xfrm>
          <a:prstGeom prst="line">
            <a:avLst/>
          </a:prstGeom>
          <a:ln w="25400">
            <a:solidFill>
              <a:srgbClr val="34373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789339" y="1908284"/>
            <a:ext cx="1525958" cy="0"/>
          </a:xfrm>
          <a:prstGeom prst="line">
            <a:avLst/>
          </a:prstGeom>
          <a:ln w="25400">
            <a:solidFill>
              <a:srgbClr val="34373C"/>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111437" y="4413484"/>
            <a:ext cx="2890731" cy="461665"/>
          </a:xfrm>
          <a:prstGeom prst="rect">
            <a:avLst/>
          </a:prstGeom>
          <a:noFill/>
        </p:spPr>
        <p:txBody>
          <a:bodyPr wrap="square" rtlCol="0">
            <a:spAutoFit/>
          </a:bodyPr>
          <a:lstStyle/>
          <a:p>
            <a:pPr algn="ctr"/>
            <a:r>
              <a:rPr lang="en-US" sz="2400" dirty="0" smtClean="0"/>
              <a:t>Follow Us</a:t>
            </a:r>
            <a:endParaRPr lang="en-US" sz="2400" dirty="0"/>
          </a:p>
        </p:txBody>
      </p:sp>
      <p:cxnSp>
        <p:nvCxnSpPr>
          <p:cNvPr id="16" name="Straight Connector 15"/>
          <p:cNvCxnSpPr/>
          <p:nvPr/>
        </p:nvCxnSpPr>
        <p:spPr>
          <a:xfrm>
            <a:off x="3789339" y="4875149"/>
            <a:ext cx="1525958" cy="0"/>
          </a:xfrm>
          <a:prstGeom prst="line">
            <a:avLst/>
          </a:prstGeom>
          <a:ln w="25400">
            <a:solidFill>
              <a:srgbClr val="34373C"/>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793516" y="5023426"/>
            <a:ext cx="2123781" cy="338554"/>
          </a:xfrm>
          <a:prstGeom prst="rect">
            <a:avLst/>
          </a:prstGeom>
          <a:noFill/>
        </p:spPr>
        <p:txBody>
          <a:bodyPr wrap="square" rtlCol="0">
            <a:spAutoFit/>
          </a:bodyPr>
          <a:lstStyle/>
          <a:p>
            <a:r>
              <a:rPr lang="en-US" dirty="0">
                <a:hlinkClick r:id="rId3"/>
              </a:rPr>
              <a:t>@</a:t>
            </a:r>
            <a:r>
              <a:rPr lang="en-US" u="sng" dirty="0" err="1">
                <a:hlinkClick r:id="rId3"/>
              </a:rPr>
              <a:t>TransamericaTFA</a:t>
            </a:r>
            <a:endParaRPr lang="en-US" dirty="0"/>
          </a:p>
        </p:txBody>
      </p:sp>
      <p:pic>
        <p:nvPicPr>
          <p:cNvPr id="14" name="Picture 8" descr="Image result for twitter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3746" y="5019094"/>
            <a:ext cx="328058" cy="328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711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5293EDE937334299941B8C260DDF68" ma:contentTypeVersion="14" ma:contentTypeDescription="Create a new document." ma:contentTypeScope="" ma:versionID="f8d2a1b7de29ea4e9ffd40c91b6530e2">
  <xsd:schema xmlns:xsd="http://www.w3.org/2001/XMLSchema" xmlns:xs="http://www.w3.org/2001/XMLSchema" xmlns:p="http://schemas.microsoft.com/office/2006/metadata/properties" xmlns:ns1="http://schemas.microsoft.com/sharepoint/v3" xmlns:ns2="cef37edc-38f4-4be1-b42b-d530856c8944" targetNamespace="http://schemas.microsoft.com/office/2006/metadata/properties" ma:root="true" ma:fieldsID="7e1792686fe00b55c70f06d6d44da9d6" ns1:_="" ns2:_="">
    <xsd:import namespace="http://schemas.microsoft.com/sharepoint/v3"/>
    <xsd:import namespace="cef37edc-38f4-4be1-b42b-d530856c8944"/>
    <xsd:element name="properties">
      <xsd:complexType>
        <xsd:sequence>
          <xsd:element name="documentManagement">
            <xsd:complexType>
              <xsd:all>
                <xsd:element ref="ns1:PublishingStartDate" minOccurs="0"/>
                <xsd:element ref="ns1:PublishingExpirationDate" minOccurs="0"/>
                <xsd:element ref="ns2:ContentID" minOccurs="0"/>
                <xsd:element ref="ns2:Is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internalName="PublishingStartDate">
      <xsd:simpleType>
        <xsd:restriction base="dms:Unknown"/>
      </xsd:simpleType>
    </xsd:element>
    <xsd:element name="PublishingExpirationDate" ma:index="9" nillable="true" ma:displayName="Scheduling End Date" ma:description=""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f37edc-38f4-4be1-b42b-d530856c8944" elementFormDefault="qualified">
    <xsd:import namespace="http://schemas.microsoft.com/office/2006/documentManagement/types"/>
    <xsd:import namespace="http://schemas.microsoft.com/office/infopath/2007/PartnerControls"/>
    <xsd:element name="ContentID" ma:index="10" nillable="true" ma:displayName="ContentID" ma:internalName="ContentID">
      <xsd:simpleType>
        <xsd:restriction base="dms:Text">
          <xsd:maxLength value="255"/>
        </xsd:restriction>
      </xsd:simpleType>
    </xsd:element>
    <xsd:element name="IsApproved" ma:index="11" nillable="true" ma:displayName="IsApproved" ma:decimals="0" ma:hidden="true" ma:internalName="IsApproved" ma:readOnly="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ontentID xmlns="cef37edc-38f4-4be1-b42b-d530856c8944" xsi:nil="true"/>
    <IsApproved xmlns="cef37edc-38f4-4be1-b42b-d530856c8944">1</IsApproved>
  </documentManagement>
</p:properties>
</file>

<file path=customXml/itemProps1.xml><?xml version="1.0" encoding="utf-8"?>
<ds:datastoreItem xmlns:ds="http://schemas.openxmlformats.org/officeDocument/2006/customXml" ds:itemID="{5CBDE353-599C-49BE-8119-09EA410F0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f37edc-38f4-4be1-b42b-d530856c89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B9AE98-ADE8-46C1-A871-F7E1CFA0C880}">
  <ds:schemaRefs>
    <ds:schemaRef ds:uri="http://schemas.microsoft.com/office/2006/metadata/longProperties"/>
  </ds:schemaRefs>
</ds:datastoreItem>
</file>

<file path=customXml/itemProps3.xml><?xml version="1.0" encoding="utf-8"?>
<ds:datastoreItem xmlns:ds="http://schemas.openxmlformats.org/officeDocument/2006/customXml" ds:itemID="{8750840A-72C1-47D2-B6AD-55CA55BDC04B}">
  <ds:schemaRefs>
    <ds:schemaRef ds:uri="http://schemas.microsoft.com/sharepoint/v3/contenttype/forms"/>
  </ds:schemaRefs>
</ds:datastoreItem>
</file>

<file path=customXml/itemProps4.xml><?xml version="1.0" encoding="utf-8"?>
<ds:datastoreItem xmlns:ds="http://schemas.openxmlformats.org/officeDocument/2006/customXml" ds:itemID="{7F369869-F655-407D-AA5C-88416697FB34}">
  <ds:schemaRefs>
    <ds:schemaRef ds:uri="http://purl.org/dc/elements/1.1/"/>
    <ds:schemaRef ds:uri="http://schemas.openxmlformats.org/package/2006/metadata/core-properties"/>
    <ds:schemaRef ds:uri="http://www.w3.org/XML/1998/namespace"/>
    <ds:schemaRef ds:uri="cef37edc-38f4-4be1-b42b-d530856c8944"/>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23459</TotalTime>
  <Words>1585</Words>
  <Application>Microsoft Office PowerPoint</Application>
  <PresentationFormat>On-screen Show (4:3)</PresentationFormat>
  <Paragraphs>321</Paragraphs>
  <Slides>24</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Batang</vt:lpstr>
      <vt:lpstr>Arial</vt:lpstr>
      <vt:lpstr>Calibri</vt:lpstr>
      <vt:lpstr>Calibri Light</vt:lpstr>
      <vt:lpstr>Century Gothic</vt:lpstr>
      <vt:lpstr>Stencil</vt:lpstr>
      <vt:lpstr>Times New Roman</vt:lpstr>
      <vt:lpstr>Verdana</vt:lpstr>
      <vt:lpstr>Office Theme</vt:lpstr>
      <vt:lpstr>PowerPoint Presentation</vt:lpstr>
      <vt:lpstr>Table of Contents</vt:lpstr>
      <vt:lpstr>PowerPoint Presentation</vt:lpstr>
      <vt:lpstr>History of Aegon and Transamerica</vt:lpstr>
      <vt:lpstr>PowerPoint Presentation</vt:lpstr>
      <vt:lpstr>PowerPoint Presentation</vt:lpstr>
      <vt:lpstr>Transamerica Financial Advisors, Inc.</vt:lpstr>
      <vt:lpstr>PowerPoint Presentation</vt:lpstr>
      <vt:lpstr>PowerPoint Presentation</vt:lpstr>
      <vt:lpstr>TFA Investment Advisory  Management Group</vt:lpstr>
      <vt:lpstr>Our Team of Experts</vt:lpstr>
      <vt:lpstr>Our Team of Experts</vt:lpstr>
      <vt:lpstr>PowerPoint Presentation</vt:lpstr>
      <vt:lpstr>PowerPoint Presentation</vt:lpstr>
      <vt:lpstr>History of Transamerica® ONE  Wealth Management Platform</vt:lpstr>
      <vt:lpstr>Transamerica® ONE Wealth Management Platform Overview</vt:lpstr>
      <vt:lpstr>Transamerica® ONE Wealth Management Platform Overview</vt:lpstr>
      <vt:lpstr>Transamerica® ONE Wealth Management Platform Overview</vt:lpstr>
      <vt:lpstr>Transamerica® ONE Wealth Management  Platform Overview</vt:lpstr>
      <vt:lpstr>Transamerica® ONE Wealth Management  Platform Overview</vt:lpstr>
      <vt:lpstr>Transamerica® ONE Wealth Management Platform Core Portfolios  </vt:lpstr>
      <vt:lpstr>Transamerica® ONE Wealth Management Platform Core Global Diversification</vt:lpstr>
      <vt:lpstr>Transamerica® ONE Wealth Management Platform Satellite Managers</vt:lpstr>
      <vt:lpstr>PowerPoint Presentation</vt:lpstr>
    </vt:vector>
  </TitlesOfParts>
  <Company>HNW</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Pitchbook Template (Design 1)</dc:title>
  <dc:creator>pdiamond</dc:creator>
  <cp:lastModifiedBy>Palmer, Chelsea</cp:lastModifiedBy>
  <cp:revision>509</cp:revision>
  <cp:lastPrinted>2015-02-13T21:32:18Z</cp:lastPrinted>
  <dcterms:created xsi:type="dcterms:W3CDTF">2009-05-04T20:29:37Z</dcterms:created>
  <dcterms:modified xsi:type="dcterms:W3CDTF">2016-11-03T17:44:30Z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display_urn:schemas-microsoft-com:office:office#Editor">
    <vt:lpwstr>Christine Heilman</vt:lpwstr>
  </property>
  <property fmtid="{D5CDD505-2E9C-101B-9397-08002B2CF9AE}" pid="4" name="xd_Signature">
    <vt:lpwstr/>
  </property>
  <property fmtid="{D5CDD505-2E9C-101B-9397-08002B2CF9AE}" pid="5" name="display_urn:schemas-microsoft-com:office:office#Author">
    <vt:lpwstr>Christine Heilman</vt:lpwstr>
  </property>
  <property fmtid="{D5CDD505-2E9C-101B-9397-08002B2CF9AE}" pid="6" name="TemplateUrl">
    <vt:lpwstr/>
  </property>
  <property fmtid="{D5CDD505-2E9C-101B-9397-08002B2CF9AE}" pid="7" name="xd_ProgID">
    <vt:lpwstr/>
  </property>
  <property fmtid="{D5CDD505-2E9C-101B-9397-08002B2CF9AE}" pid="8" name="_SourceUrl">
    <vt:lpwstr/>
  </property>
  <property fmtid="{D5CDD505-2E9C-101B-9397-08002B2CF9AE}" pid="9" name="ContentTypeId">
    <vt:lpwstr>0x010100775293EDE937334299941B8C260DDF68</vt:lpwstr>
  </property>
  <property fmtid="{D5CDD505-2E9C-101B-9397-08002B2CF9AE}" pid="10" name="Design">
    <vt:lpwstr>1</vt:lpwstr>
  </property>
  <property fmtid="{D5CDD505-2E9C-101B-9397-08002B2CF9AE}" pid="11" name="Order">
    <vt:r8>500</vt:r8>
  </property>
  <property fmtid="{D5CDD505-2E9C-101B-9397-08002B2CF9AE}" pid="12" name="_dlc_Exempt">
    <vt:bool>false</vt:bool>
  </property>
</Properties>
</file>